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8" r:id="rId2"/>
    <p:sldId id="260" r:id="rId3"/>
    <p:sldId id="257" r:id="rId4"/>
    <p:sldId id="259" r:id="rId5"/>
    <p:sldId id="261" r:id="rId6"/>
    <p:sldId id="276" r:id="rId7"/>
    <p:sldId id="271" r:id="rId8"/>
    <p:sldId id="262" r:id="rId9"/>
    <p:sldId id="263" r:id="rId10"/>
    <p:sldId id="264" r:id="rId11"/>
    <p:sldId id="272" r:id="rId12"/>
    <p:sldId id="265" r:id="rId13"/>
    <p:sldId id="277" r:id="rId14"/>
    <p:sldId id="266" r:id="rId15"/>
    <p:sldId id="273" r:id="rId16"/>
    <p:sldId id="267" r:id="rId17"/>
    <p:sldId id="278" r:id="rId18"/>
    <p:sldId id="268" r:id="rId19"/>
    <p:sldId id="275" r:id="rId20"/>
    <p:sldId id="269" r:id="rId21"/>
    <p:sldId id="279" r:id="rId22"/>
    <p:sldId id="270" r:id="rId23"/>
    <p:sldId id="28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B9BD6"/>
    <a:srgbClr val="E7E7E7"/>
    <a:srgbClr val="F8D7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388"/>
    <p:restoredTop sz="74645"/>
  </p:normalViewPr>
  <p:slideViewPr>
    <p:cSldViewPr snapToGrid="0" snapToObjects="1">
      <p:cViewPr varScale="1">
        <p:scale>
          <a:sx n="61" d="100"/>
          <a:sy n="61" d="100"/>
        </p:scale>
        <p:origin x="240" y="2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v>Cancer in the US</c:v>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20E0-7740-BA8B-E04BA019188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20E0-7740-BA8B-E04BA019188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20E0-7740-BA8B-E04BA019188A}"/>
              </c:ext>
            </c:extLst>
          </c:dPt>
          <c:dLbls>
            <c:dLbl>
              <c:idx val="0"/>
              <c:layout>
                <c:manualLayout>
                  <c:x val="-0.20196059583878165"/>
                  <c:y val="-0.28008897529940169"/>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0E0-7740-BA8B-E04BA019188A}"/>
                </c:ext>
              </c:extLst>
            </c:dLbl>
            <c:dLbl>
              <c:idx val="2"/>
              <c:layout>
                <c:manualLayout>
                  <c:x val="0.26231791392840725"/>
                  <c:y val="8.3197436936427917E-3"/>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20E0-7740-BA8B-E04BA019188A}"/>
                </c:ext>
              </c:extLst>
            </c:dLbl>
            <c:spPr>
              <a:noFill/>
              <a:ln>
                <a:noFill/>
              </a:ln>
              <a:effectLst/>
            </c:spPr>
            <c:txPr>
              <a:bodyPr rot="0" spcFirstLastPara="1" vertOverflow="ellipsis" vert="horz" wrap="square" lIns="38100" tIns="19050" rIns="38100" bIns="19050" anchor="ctr" anchorCtr="1">
                <a:spAutoFit/>
              </a:bodyPr>
              <a:lstStyle/>
              <a:p>
                <a:pPr>
                  <a:defRPr sz="15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Sheet1!$B$1:$B$3</c:f>
              <c:strCache>
                <c:ptCount val="3"/>
                <c:pt idx="0">
                  <c:v>Basal Cell Carcinoma</c:v>
                </c:pt>
                <c:pt idx="1">
                  <c:v>Squamous Cell Carcinoma</c:v>
                </c:pt>
                <c:pt idx="2">
                  <c:v>Melanoma</c:v>
                </c:pt>
              </c:strCache>
            </c:strRef>
          </c:cat>
          <c:val>
            <c:numRef>
              <c:f>Sheet1!$A$1:$A$3</c:f>
              <c:numCache>
                <c:formatCode>#,##0</c:formatCode>
                <c:ptCount val="3"/>
                <c:pt idx="0">
                  <c:v>4000000</c:v>
                </c:pt>
                <c:pt idx="1">
                  <c:v>1000000</c:v>
                </c:pt>
                <c:pt idx="2">
                  <c:v>92000</c:v>
                </c:pt>
              </c:numCache>
            </c:numRef>
          </c:val>
          <c:extLst>
            <c:ext xmlns:c16="http://schemas.microsoft.com/office/drawing/2014/chart" uri="{C3380CC4-5D6E-409C-BE32-E72D297353CC}">
              <c16:uniqueId val="{00000006-20E0-7740-BA8B-E04BA019188A}"/>
            </c:ext>
          </c:extLst>
        </c:ser>
        <c:dLbls>
          <c:showLegendKey val="0"/>
          <c:showVal val="1"/>
          <c:showCatName val="1"/>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jpeg>
</file>

<file path=ppt/media/image12.jpeg>
</file>

<file path=ppt/media/image13.jpeg>
</file>

<file path=ppt/media/image15.tiff>
</file>

<file path=ppt/media/image2.png>
</file>

<file path=ppt/media/image3.png>
</file>

<file path=ppt/media/image4.png>
</file>

<file path=ppt/media/image5.png>
</file>

<file path=ppt/media/image6.jpeg>
</file>

<file path=ppt/media/image7.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5FC47A-10DE-424C-9565-E3232329B427}" type="datetimeFigureOut">
              <a:rPr lang="en-US" smtClean="0"/>
              <a:t>12/2/19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C05CE2-C150-674A-BE68-EDFD3723B347}" type="slidenum">
              <a:rPr lang="en-US" smtClean="0"/>
              <a:t>‹#›</a:t>
            </a:fld>
            <a:endParaRPr lang="en-US"/>
          </a:p>
        </p:txBody>
      </p:sp>
    </p:spTree>
    <p:extLst>
      <p:ext uri="{BB962C8B-B14F-4D97-AF65-F5344CB8AC3E}">
        <p14:creationId xmlns:p14="http://schemas.microsoft.com/office/powerpoint/2010/main" val="28456167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Basal Cell Carcinoma is the most prevalent skin cancer in the US with 4 million diagnosis a year. This cancer occurs in the basal layer which is the lowest layer of the epidermis and is most common on sun-exposed areas of the body. This disease is deadly if left untreated and is has a particularly high rate of reoccurrence which adds to its risk to the patient. Evidence supports that BCC caused by uncontrolled activation of the hedgehog signaling pathway which is critical in development in the primary cilia of a cell. </a:t>
            </a:r>
          </a:p>
        </p:txBody>
      </p:sp>
      <p:sp>
        <p:nvSpPr>
          <p:cNvPr id="4" name="Slide Number Placeholder 3"/>
          <p:cNvSpPr>
            <a:spLocks noGrp="1"/>
          </p:cNvSpPr>
          <p:nvPr>
            <p:ph type="sldNum" sz="quarter" idx="5"/>
          </p:nvPr>
        </p:nvSpPr>
        <p:spPr/>
        <p:txBody>
          <a:bodyPr/>
          <a:lstStyle/>
          <a:p>
            <a:fld id="{C9C05CE2-C150-674A-BE68-EDFD3723B347}" type="slidenum">
              <a:rPr lang="en-US" smtClean="0"/>
              <a:t>2</a:t>
            </a:fld>
            <a:endParaRPr lang="en-US"/>
          </a:p>
        </p:txBody>
      </p:sp>
    </p:spTree>
    <p:extLst>
      <p:ext uri="{BB962C8B-B14F-4D97-AF65-F5344CB8AC3E}">
        <p14:creationId xmlns:p14="http://schemas.microsoft.com/office/powerpoint/2010/main" val="9192332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MAP2K1/MEK does not seem to have effect on Hedgehog Signaling pathway, so we can eliminate this kinase from our running </a:t>
            </a:r>
          </a:p>
          <a:p>
            <a:endParaRPr lang="en-US" dirty="0"/>
          </a:p>
          <a:p>
            <a:r>
              <a:rPr lang="en-US" dirty="0"/>
              <a:t>Next look at PDHK and why </a:t>
            </a:r>
          </a:p>
        </p:txBody>
      </p:sp>
      <p:sp>
        <p:nvSpPr>
          <p:cNvPr id="4" name="Slide Number Placeholder 3"/>
          <p:cNvSpPr>
            <a:spLocks noGrp="1"/>
          </p:cNvSpPr>
          <p:nvPr>
            <p:ph type="sldNum" sz="quarter" idx="5"/>
          </p:nvPr>
        </p:nvSpPr>
        <p:spPr/>
        <p:txBody>
          <a:bodyPr/>
          <a:lstStyle/>
          <a:p>
            <a:fld id="{C9C05CE2-C150-674A-BE68-EDFD3723B347}" type="slidenum">
              <a:rPr lang="en-US" smtClean="0"/>
              <a:t>13</a:t>
            </a:fld>
            <a:endParaRPr lang="en-US"/>
          </a:p>
        </p:txBody>
      </p:sp>
    </p:spTree>
    <p:extLst>
      <p:ext uri="{BB962C8B-B14F-4D97-AF65-F5344CB8AC3E}">
        <p14:creationId xmlns:p14="http://schemas.microsoft.com/office/powerpoint/2010/main" val="21925579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14</a:t>
            </a:fld>
            <a:endParaRPr lang="en-US"/>
          </a:p>
        </p:txBody>
      </p:sp>
    </p:spTree>
    <p:extLst>
      <p:ext uri="{BB962C8B-B14F-4D97-AF65-F5344CB8AC3E}">
        <p14:creationId xmlns:p14="http://schemas.microsoft.com/office/powerpoint/2010/main" val="8069954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15</a:t>
            </a:fld>
            <a:endParaRPr lang="en-US"/>
          </a:p>
        </p:txBody>
      </p:sp>
    </p:spTree>
    <p:extLst>
      <p:ext uri="{BB962C8B-B14F-4D97-AF65-F5344CB8AC3E}">
        <p14:creationId xmlns:p14="http://schemas.microsoft.com/office/powerpoint/2010/main" val="1708616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16</a:t>
            </a:fld>
            <a:endParaRPr lang="en-US"/>
          </a:p>
        </p:txBody>
      </p:sp>
    </p:spTree>
    <p:extLst>
      <p:ext uri="{BB962C8B-B14F-4D97-AF65-F5344CB8AC3E}">
        <p14:creationId xmlns:p14="http://schemas.microsoft.com/office/powerpoint/2010/main" val="31793503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PDHK does not seem to be a promising target, however we could try to increase the range of drug treatment to see if there is an impact. However, the inhibitor we are using is a general acid so many different pathways might be impacted with the use of this drug. If we wanted to pursue this kinase we could knock out PDHK with short hairpin RNA or CRISPR to see if the drug is working specifically on its target and how its working. </a:t>
            </a:r>
          </a:p>
          <a:p>
            <a:endParaRPr lang="en-US" dirty="0"/>
          </a:p>
          <a:p>
            <a:r>
              <a:rPr lang="en-US" dirty="0"/>
              <a:t>Then look at the next kinase (NEK) </a:t>
            </a:r>
          </a:p>
        </p:txBody>
      </p:sp>
      <p:sp>
        <p:nvSpPr>
          <p:cNvPr id="4" name="Slide Number Placeholder 3"/>
          <p:cNvSpPr>
            <a:spLocks noGrp="1"/>
          </p:cNvSpPr>
          <p:nvPr>
            <p:ph type="sldNum" sz="quarter" idx="5"/>
          </p:nvPr>
        </p:nvSpPr>
        <p:spPr/>
        <p:txBody>
          <a:bodyPr/>
          <a:lstStyle/>
          <a:p>
            <a:fld id="{C9C05CE2-C150-674A-BE68-EDFD3723B347}" type="slidenum">
              <a:rPr lang="en-US" smtClean="0"/>
              <a:t>17</a:t>
            </a:fld>
            <a:endParaRPr lang="en-US"/>
          </a:p>
        </p:txBody>
      </p:sp>
    </p:spTree>
    <p:extLst>
      <p:ext uri="{BB962C8B-B14F-4D97-AF65-F5344CB8AC3E}">
        <p14:creationId xmlns:p14="http://schemas.microsoft.com/office/powerpoint/2010/main" val="26193711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increase in expression of HH SS WT but see a reduction of the GLI expression when the drug is added. In the BCC cell line, we see some concentrations have decreased GLI expression, which is a positive result. </a:t>
            </a:r>
          </a:p>
        </p:txBody>
      </p:sp>
      <p:sp>
        <p:nvSpPr>
          <p:cNvPr id="4" name="Slide Number Placeholder 3"/>
          <p:cNvSpPr>
            <a:spLocks noGrp="1"/>
          </p:cNvSpPr>
          <p:nvPr>
            <p:ph type="sldNum" sz="quarter" idx="5"/>
          </p:nvPr>
        </p:nvSpPr>
        <p:spPr/>
        <p:txBody>
          <a:bodyPr/>
          <a:lstStyle/>
          <a:p>
            <a:fld id="{C9C05CE2-C150-674A-BE68-EDFD3723B347}" type="slidenum">
              <a:rPr lang="en-US" smtClean="0"/>
              <a:t>18</a:t>
            </a:fld>
            <a:endParaRPr lang="en-US"/>
          </a:p>
        </p:txBody>
      </p:sp>
    </p:spTree>
    <p:extLst>
      <p:ext uri="{BB962C8B-B14F-4D97-AF65-F5344CB8AC3E}">
        <p14:creationId xmlns:p14="http://schemas.microsoft.com/office/powerpoint/2010/main" val="11024228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20</a:t>
            </a:fld>
            <a:endParaRPr lang="en-US"/>
          </a:p>
        </p:txBody>
      </p:sp>
    </p:spTree>
    <p:extLst>
      <p:ext uri="{BB962C8B-B14F-4D97-AF65-F5344CB8AC3E}">
        <p14:creationId xmlns:p14="http://schemas.microsoft.com/office/powerpoint/2010/main" val="40115164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 Kinase seems to be the most impactful of the kinases tested, as presence of the inhibitor caused a reduction in GLI expression, thus suppressing GLI activation and showing NEK1 is important in this pathway </a:t>
            </a:r>
          </a:p>
        </p:txBody>
      </p:sp>
      <p:sp>
        <p:nvSpPr>
          <p:cNvPr id="4" name="Slide Number Placeholder 3"/>
          <p:cNvSpPr>
            <a:spLocks noGrp="1"/>
          </p:cNvSpPr>
          <p:nvPr>
            <p:ph type="sldNum" sz="quarter" idx="5"/>
          </p:nvPr>
        </p:nvSpPr>
        <p:spPr/>
        <p:txBody>
          <a:bodyPr/>
          <a:lstStyle/>
          <a:p>
            <a:fld id="{C9C05CE2-C150-674A-BE68-EDFD3723B347}" type="slidenum">
              <a:rPr lang="en-US" smtClean="0"/>
              <a:t>21</a:t>
            </a:fld>
            <a:endParaRPr lang="en-US"/>
          </a:p>
        </p:txBody>
      </p:sp>
    </p:spTree>
    <p:extLst>
      <p:ext uri="{BB962C8B-B14F-4D97-AF65-F5344CB8AC3E}">
        <p14:creationId xmlns:p14="http://schemas.microsoft.com/office/powerpoint/2010/main" val="2092167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lphaUcPeriod"/>
            </a:pPr>
            <a:r>
              <a:rPr lang="en-US" dirty="0"/>
              <a:t>Inactive </a:t>
            </a:r>
            <a:r>
              <a:rPr lang="en-US" dirty="0" err="1"/>
              <a:t>Hh</a:t>
            </a:r>
            <a:r>
              <a:rPr lang="en-US" dirty="0"/>
              <a:t> pathway and B. active </a:t>
            </a:r>
            <a:r>
              <a:rPr lang="en-US" dirty="0" err="1"/>
              <a:t>Hh</a:t>
            </a:r>
            <a:r>
              <a:rPr lang="en-US" dirty="0"/>
              <a:t> pathway </a:t>
            </a:r>
          </a:p>
          <a:p>
            <a:pPr marL="685800" lvl="1" indent="-228600">
              <a:buAutoNum type="alphaUcPeriod"/>
            </a:pPr>
            <a:r>
              <a:rPr lang="en-US" dirty="0"/>
              <a:t>Inactive HH pathway, Patched receptor inhibits smoothened and </a:t>
            </a:r>
            <a:r>
              <a:rPr lang="en-US" dirty="0" err="1"/>
              <a:t>Sufu</a:t>
            </a:r>
            <a:r>
              <a:rPr lang="en-US" dirty="0"/>
              <a:t> inhibits </a:t>
            </a:r>
            <a:r>
              <a:rPr lang="en-US" dirty="0" err="1"/>
              <a:t>Gli</a:t>
            </a:r>
            <a:r>
              <a:rPr lang="en-US" dirty="0"/>
              <a:t> transcription pathway </a:t>
            </a:r>
          </a:p>
          <a:p>
            <a:pPr marL="685800" lvl="1" indent="-228600">
              <a:buAutoNum type="alphaUcPeriod"/>
            </a:pPr>
            <a:r>
              <a:rPr lang="en-US" dirty="0"/>
              <a:t>When HH ligand binds to patched receptor </a:t>
            </a:r>
            <a:r>
              <a:rPr lang="en-US" sz="1200" kern="1200" dirty="0">
                <a:solidFill>
                  <a:schemeClr val="tx1"/>
                </a:solidFill>
                <a:effectLst/>
                <a:latin typeface="+mn-lt"/>
                <a:ea typeface="+mn-ea"/>
                <a:cs typeface="+mn-cs"/>
              </a:rPr>
              <a:t>activating the signal transducer Smoothened (SMO). SMO then moves to the cilium where it binds and inhibits Suppressor of Fused (SUFU), resulting in transcription factor activation of Glioma-Associated Oncogene (GLI)</a:t>
            </a:r>
            <a:r>
              <a:rPr lang="en-US" dirty="0">
                <a:effectLst/>
              </a:rPr>
              <a:t> </a:t>
            </a:r>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3</a:t>
            </a:fld>
            <a:endParaRPr lang="en-US"/>
          </a:p>
        </p:txBody>
      </p:sp>
    </p:spTree>
    <p:extLst>
      <p:ext uri="{BB962C8B-B14F-4D97-AF65-F5344CB8AC3E}">
        <p14:creationId xmlns:p14="http://schemas.microsoft.com/office/powerpoint/2010/main" val="34663543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method for treating BCC, small molecule drugs such as </a:t>
            </a:r>
            <a:r>
              <a:rPr lang="en-US" dirty="0" err="1"/>
              <a:t>vismodegib</a:t>
            </a:r>
            <a:r>
              <a:rPr lang="en-US" dirty="0"/>
              <a:t> have been designed to inhibit smoothened. When smoothened is inhibited, the release of GLI transcription factors cannot occur and thus Hedgehog target genes cannot be transcribed. However, it has been found that BCC can acquire resistance to SMO inhibitors thus causing a loss of SMO inhibitor </a:t>
            </a:r>
            <a:r>
              <a:rPr lang="en-US" dirty="0" err="1"/>
              <a:t>Sufu</a:t>
            </a:r>
            <a:r>
              <a:rPr lang="en-US" dirty="0"/>
              <a:t> or the gain of more transcription factors in the system. Additionally, mutations in SMO have caused the drug to be ineffective in suppressing SMO and thus allowing the pathway to proceed as normal. </a:t>
            </a:r>
          </a:p>
        </p:txBody>
      </p:sp>
      <p:sp>
        <p:nvSpPr>
          <p:cNvPr id="4" name="Slide Number Placeholder 3"/>
          <p:cNvSpPr>
            <a:spLocks noGrp="1"/>
          </p:cNvSpPr>
          <p:nvPr>
            <p:ph type="sldNum" sz="quarter" idx="5"/>
          </p:nvPr>
        </p:nvSpPr>
        <p:spPr/>
        <p:txBody>
          <a:bodyPr/>
          <a:lstStyle/>
          <a:p>
            <a:fld id="{C9C05CE2-C150-674A-BE68-EDFD3723B347}" type="slidenum">
              <a:rPr lang="en-US" smtClean="0"/>
              <a:t>5</a:t>
            </a:fld>
            <a:endParaRPr lang="en-US"/>
          </a:p>
        </p:txBody>
      </p:sp>
    </p:spTree>
    <p:extLst>
      <p:ext uri="{BB962C8B-B14F-4D97-AF65-F5344CB8AC3E}">
        <p14:creationId xmlns:p14="http://schemas.microsoft.com/office/powerpoint/2010/main" val="21887910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BCC resistance and SMO mutations have directed the attention in drug development to the GLI transcription factors. Our lab has compiled and screened for activation of mutations in GLI that are recurrent in the COSMIC database. It is believed that transcription factors are regulated by kinases; therefore, it is of interest to see the effect of kinase activity on these mutation sites. </a:t>
            </a:r>
          </a:p>
        </p:txBody>
      </p:sp>
      <p:sp>
        <p:nvSpPr>
          <p:cNvPr id="4" name="Slide Number Placeholder 3"/>
          <p:cNvSpPr>
            <a:spLocks noGrp="1"/>
          </p:cNvSpPr>
          <p:nvPr>
            <p:ph type="sldNum" sz="quarter" idx="5"/>
          </p:nvPr>
        </p:nvSpPr>
        <p:spPr/>
        <p:txBody>
          <a:bodyPr/>
          <a:lstStyle/>
          <a:p>
            <a:fld id="{C9C05CE2-C150-674A-BE68-EDFD3723B347}" type="slidenum">
              <a:rPr lang="en-US" smtClean="0"/>
              <a:t>6</a:t>
            </a:fld>
            <a:endParaRPr lang="en-US"/>
          </a:p>
        </p:txBody>
      </p:sp>
    </p:spTree>
    <p:extLst>
      <p:ext uri="{BB962C8B-B14F-4D97-AF65-F5344CB8AC3E}">
        <p14:creationId xmlns:p14="http://schemas.microsoft.com/office/powerpoint/2010/main" val="27849207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Kinases predicted to be active at recurrent GLI mutations were selected based on </a:t>
            </a:r>
            <a:r>
              <a:rPr lang="en-US" sz="1200" kern="1200" dirty="0">
                <a:solidFill>
                  <a:schemeClr val="tx1"/>
                </a:solidFill>
                <a:effectLst/>
                <a:latin typeface="+mn-lt"/>
                <a:ea typeface="+mn-ea"/>
                <a:cs typeface="+mn-cs"/>
              </a:rPr>
              <a:t>previous insight into their activity in Hedgehog Signaling or cancer allowed. Additionally inhibitors for these kinases were selected based on their availability, specificity and IC50 range. </a:t>
            </a:r>
            <a:endParaRPr lang="en-US" dirty="0"/>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7</a:t>
            </a:fld>
            <a:endParaRPr lang="en-US"/>
          </a:p>
        </p:txBody>
      </p:sp>
    </p:spTree>
    <p:extLst>
      <p:ext uri="{BB962C8B-B14F-4D97-AF65-F5344CB8AC3E}">
        <p14:creationId xmlns:p14="http://schemas.microsoft.com/office/powerpoint/2010/main" val="720605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Kinases predicted to be active at recurrent GLI mutations were selected based on </a:t>
            </a:r>
            <a:r>
              <a:rPr lang="en-US" sz="1200" kern="1200" dirty="0">
                <a:solidFill>
                  <a:schemeClr val="tx1"/>
                </a:solidFill>
                <a:effectLst/>
                <a:latin typeface="+mn-lt"/>
                <a:ea typeface="+mn-ea"/>
                <a:cs typeface="+mn-cs"/>
              </a:rPr>
              <a:t>previous insight into their activity in Hedgehog Signaling or cancer allowed. Additionally inhibitors for these kinases were selected based on their availability, specificity and IC50 range. </a:t>
            </a:r>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9</a:t>
            </a:fld>
            <a:endParaRPr lang="en-US"/>
          </a:p>
        </p:txBody>
      </p:sp>
    </p:spTree>
    <p:extLst>
      <p:ext uri="{BB962C8B-B14F-4D97-AF65-F5344CB8AC3E}">
        <p14:creationId xmlns:p14="http://schemas.microsoft.com/office/powerpoint/2010/main" val="22184713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GLI gene expression indicative of Hedgehog Pathway activation. We observe increased </a:t>
            </a:r>
            <a:r>
              <a:rPr lang="en-US" dirty="0" err="1"/>
              <a:t>Gli</a:t>
            </a:r>
            <a:r>
              <a:rPr lang="en-US" dirty="0"/>
              <a:t> expression in hedgehog conditioned serum starved media as expected because the Hedgehog pathway is specifically activated. However, between untreated and treated samples, not much change in GLI expression. </a:t>
            </a:r>
          </a:p>
          <a:p>
            <a:r>
              <a:rPr lang="en-US" dirty="0"/>
              <a:t>Outlier BCC (still outlier that whatever happened in that treatment condition Is just odd but with an experimental replicate it could go away, could also be a bimodal response where there is a different response to the drug based on its concentration) </a:t>
            </a:r>
          </a:p>
        </p:txBody>
      </p:sp>
      <p:sp>
        <p:nvSpPr>
          <p:cNvPr id="4" name="Slide Number Placeholder 3"/>
          <p:cNvSpPr>
            <a:spLocks noGrp="1"/>
          </p:cNvSpPr>
          <p:nvPr>
            <p:ph type="sldNum" sz="quarter" idx="5"/>
          </p:nvPr>
        </p:nvSpPr>
        <p:spPr/>
        <p:txBody>
          <a:bodyPr/>
          <a:lstStyle/>
          <a:p>
            <a:fld id="{C9C05CE2-C150-674A-BE68-EDFD3723B347}" type="slidenum">
              <a:rPr lang="en-US" smtClean="0"/>
              <a:t>10</a:t>
            </a:fld>
            <a:endParaRPr lang="en-US"/>
          </a:p>
        </p:txBody>
      </p:sp>
    </p:spTree>
    <p:extLst>
      <p:ext uri="{BB962C8B-B14F-4D97-AF65-F5344CB8AC3E}">
        <p14:creationId xmlns:p14="http://schemas.microsoft.com/office/powerpoint/2010/main" val="33884764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observe increased </a:t>
            </a:r>
            <a:r>
              <a:rPr lang="en-US" dirty="0" err="1"/>
              <a:t>Gli</a:t>
            </a:r>
            <a:r>
              <a:rPr lang="en-US" dirty="0"/>
              <a:t> expression in hedgehog conditioned serum starved media as expected because the Hedgehog pathway is specifically activated. </a:t>
            </a:r>
          </a:p>
          <a:p>
            <a:r>
              <a:rPr lang="en-US" dirty="0"/>
              <a:t>Outlier BCC (repeating experiment) </a:t>
            </a:r>
          </a:p>
        </p:txBody>
      </p:sp>
      <p:sp>
        <p:nvSpPr>
          <p:cNvPr id="4" name="Slide Number Placeholder 3"/>
          <p:cNvSpPr>
            <a:spLocks noGrp="1"/>
          </p:cNvSpPr>
          <p:nvPr>
            <p:ph type="sldNum" sz="quarter" idx="5"/>
          </p:nvPr>
        </p:nvSpPr>
        <p:spPr/>
        <p:txBody>
          <a:bodyPr/>
          <a:lstStyle/>
          <a:p>
            <a:fld id="{C9C05CE2-C150-674A-BE68-EDFD3723B347}" type="slidenum">
              <a:rPr lang="en-US" smtClean="0"/>
              <a:t>11</a:t>
            </a:fld>
            <a:endParaRPr lang="en-US"/>
          </a:p>
        </p:txBody>
      </p:sp>
    </p:spTree>
    <p:extLst>
      <p:ext uri="{BB962C8B-B14F-4D97-AF65-F5344CB8AC3E}">
        <p14:creationId xmlns:p14="http://schemas.microsoft.com/office/powerpoint/2010/main" val="6981918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with the exception of the 100 </a:t>
            </a:r>
            <a:r>
              <a:rPr lang="en-US" dirty="0" err="1"/>
              <a:t>nM</a:t>
            </a:r>
            <a:r>
              <a:rPr lang="en-US" dirty="0"/>
              <a:t> concentration during the last day of incubation. Overall, do not see a significant effect on the cell viability for BCC cells when treated with inhibitor </a:t>
            </a:r>
          </a:p>
          <a:p>
            <a:endParaRPr lang="en-US" dirty="0"/>
          </a:p>
          <a:p>
            <a:r>
              <a:rPr lang="en-US" dirty="0"/>
              <a:t>BCC not the best to do this with because they have developed resistance over time, but if we wanted to look at general cytotoxicity would use a mouse Keratinocyte line but because no real effect in BCCs, no need to look at the general cytotoxicity. </a:t>
            </a:r>
          </a:p>
        </p:txBody>
      </p:sp>
      <p:sp>
        <p:nvSpPr>
          <p:cNvPr id="4" name="Slide Number Placeholder 3"/>
          <p:cNvSpPr>
            <a:spLocks noGrp="1"/>
          </p:cNvSpPr>
          <p:nvPr>
            <p:ph type="sldNum" sz="quarter" idx="5"/>
          </p:nvPr>
        </p:nvSpPr>
        <p:spPr/>
        <p:txBody>
          <a:bodyPr/>
          <a:lstStyle/>
          <a:p>
            <a:fld id="{C9C05CE2-C150-674A-BE68-EDFD3723B347}" type="slidenum">
              <a:rPr lang="en-US" smtClean="0"/>
              <a:t>12</a:t>
            </a:fld>
            <a:endParaRPr lang="en-US"/>
          </a:p>
        </p:txBody>
      </p:sp>
    </p:spTree>
    <p:extLst>
      <p:ext uri="{BB962C8B-B14F-4D97-AF65-F5344CB8AC3E}">
        <p14:creationId xmlns:p14="http://schemas.microsoft.com/office/powerpoint/2010/main" val="38763780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72307-912D-0341-B8F9-A21CF8E2FB8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DA8C0A8-C38E-C541-9D72-B6EA444AF75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619EEC8-6CF1-E047-BB0A-88899C64CBC5}"/>
              </a:ext>
            </a:extLst>
          </p:cNvPr>
          <p:cNvSpPr>
            <a:spLocks noGrp="1"/>
          </p:cNvSpPr>
          <p:nvPr>
            <p:ph type="dt" sz="half" idx="10"/>
          </p:nvPr>
        </p:nvSpPr>
        <p:spPr/>
        <p:txBody>
          <a:bodyPr/>
          <a:lstStyle/>
          <a:p>
            <a:fld id="{369A5FFD-9880-264A-8F5A-C32ED2B95863}" type="datetimeFigureOut">
              <a:rPr lang="en-US" smtClean="0"/>
              <a:t>12/2/19</a:t>
            </a:fld>
            <a:endParaRPr lang="en-US"/>
          </a:p>
        </p:txBody>
      </p:sp>
      <p:sp>
        <p:nvSpPr>
          <p:cNvPr id="5" name="Footer Placeholder 4">
            <a:extLst>
              <a:ext uri="{FF2B5EF4-FFF2-40B4-BE49-F238E27FC236}">
                <a16:creationId xmlns:a16="http://schemas.microsoft.com/office/drawing/2014/main" id="{044CB122-7ED5-B948-9BB4-AEF92CBD81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F4739D-685C-A14F-9989-28BAC8F194C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463663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C68BE-2694-2F40-96D6-EDC3A9843AD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60691C2-1BC6-7B4F-B9CC-279C234DD7B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6A7F14-C99E-9C4F-B2F2-B3B384576D10}"/>
              </a:ext>
            </a:extLst>
          </p:cNvPr>
          <p:cNvSpPr>
            <a:spLocks noGrp="1"/>
          </p:cNvSpPr>
          <p:nvPr>
            <p:ph type="dt" sz="half" idx="10"/>
          </p:nvPr>
        </p:nvSpPr>
        <p:spPr/>
        <p:txBody>
          <a:bodyPr/>
          <a:lstStyle/>
          <a:p>
            <a:fld id="{369A5FFD-9880-264A-8F5A-C32ED2B95863}" type="datetimeFigureOut">
              <a:rPr lang="en-US" smtClean="0"/>
              <a:t>12/2/19</a:t>
            </a:fld>
            <a:endParaRPr lang="en-US"/>
          </a:p>
        </p:txBody>
      </p:sp>
      <p:sp>
        <p:nvSpPr>
          <p:cNvPr id="5" name="Footer Placeholder 4">
            <a:extLst>
              <a:ext uri="{FF2B5EF4-FFF2-40B4-BE49-F238E27FC236}">
                <a16:creationId xmlns:a16="http://schemas.microsoft.com/office/drawing/2014/main" id="{069FA03A-71A8-0449-8E44-536D08E11D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E82013-0D1F-5E44-AFF1-F0B0D19E1BF2}"/>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15100457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BA477F4-57ED-9041-9C4E-D8040EB8C91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829494F-DEF1-AF43-BB08-938AA8A0C7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EFA3ED-2094-0A48-99BC-B4F06084E9C0}"/>
              </a:ext>
            </a:extLst>
          </p:cNvPr>
          <p:cNvSpPr>
            <a:spLocks noGrp="1"/>
          </p:cNvSpPr>
          <p:nvPr>
            <p:ph type="dt" sz="half" idx="10"/>
          </p:nvPr>
        </p:nvSpPr>
        <p:spPr/>
        <p:txBody>
          <a:bodyPr/>
          <a:lstStyle/>
          <a:p>
            <a:fld id="{369A5FFD-9880-264A-8F5A-C32ED2B95863}" type="datetimeFigureOut">
              <a:rPr lang="en-US" smtClean="0"/>
              <a:t>12/2/19</a:t>
            </a:fld>
            <a:endParaRPr lang="en-US"/>
          </a:p>
        </p:txBody>
      </p:sp>
      <p:sp>
        <p:nvSpPr>
          <p:cNvPr id="5" name="Footer Placeholder 4">
            <a:extLst>
              <a:ext uri="{FF2B5EF4-FFF2-40B4-BE49-F238E27FC236}">
                <a16:creationId xmlns:a16="http://schemas.microsoft.com/office/drawing/2014/main" id="{1A9EDA8F-005F-5641-9C95-9CF8CE3B54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A346AD-819C-0341-9BFB-56FE1071FB12}"/>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1768528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1466A-C2F4-D440-838D-604EF67B4F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7AE2A7-9F54-ED42-8444-3EF1A66A62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220DD4-6C26-284E-A5F0-0F7A9C2B5A32}"/>
              </a:ext>
            </a:extLst>
          </p:cNvPr>
          <p:cNvSpPr>
            <a:spLocks noGrp="1"/>
          </p:cNvSpPr>
          <p:nvPr>
            <p:ph type="dt" sz="half" idx="10"/>
          </p:nvPr>
        </p:nvSpPr>
        <p:spPr/>
        <p:txBody>
          <a:bodyPr/>
          <a:lstStyle/>
          <a:p>
            <a:fld id="{369A5FFD-9880-264A-8F5A-C32ED2B95863}" type="datetimeFigureOut">
              <a:rPr lang="en-US" smtClean="0"/>
              <a:t>12/2/19</a:t>
            </a:fld>
            <a:endParaRPr lang="en-US"/>
          </a:p>
        </p:txBody>
      </p:sp>
      <p:sp>
        <p:nvSpPr>
          <p:cNvPr id="5" name="Footer Placeholder 4">
            <a:extLst>
              <a:ext uri="{FF2B5EF4-FFF2-40B4-BE49-F238E27FC236}">
                <a16:creationId xmlns:a16="http://schemas.microsoft.com/office/drawing/2014/main" id="{A1F1093F-09CB-3E4B-9424-A01F2E6506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B1FB0D-8513-4148-B0CC-CC6FBC25AD55}"/>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42302368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266A5-0840-3247-B25E-98F8AFEA70F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3C95EBB-0C83-244B-A08D-2560CFDA460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AA413E-3CD0-AD4B-BE41-8DBC4510FE00}"/>
              </a:ext>
            </a:extLst>
          </p:cNvPr>
          <p:cNvSpPr>
            <a:spLocks noGrp="1"/>
          </p:cNvSpPr>
          <p:nvPr>
            <p:ph type="dt" sz="half" idx="10"/>
          </p:nvPr>
        </p:nvSpPr>
        <p:spPr/>
        <p:txBody>
          <a:bodyPr/>
          <a:lstStyle/>
          <a:p>
            <a:fld id="{369A5FFD-9880-264A-8F5A-C32ED2B95863}" type="datetimeFigureOut">
              <a:rPr lang="en-US" smtClean="0"/>
              <a:t>12/2/19</a:t>
            </a:fld>
            <a:endParaRPr lang="en-US"/>
          </a:p>
        </p:txBody>
      </p:sp>
      <p:sp>
        <p:nvSpPr>
          <p:cNvPr id="5" name="Footer Placeholder 4">
            <a:extLst>
              <a:ext uri="{FF2B5EF4-FFF2-40B4-BE49-F238E27FC236}">
                <a16:creationId xmlns:a16="http://schemas.microsoft.com/office/drawing/2014/main" id="{3D75CAA2-FDCB-1A4E-A59A-A48BC2137B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D5EE4-9C6C-6944-A3E1-F3D31FBE0511}"/>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8894645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206B9-B4D4-4543-A7BD-70A70B3E3D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9F9017-0342-4F49-AB41-5EA4302663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81A8D1A-4992-BF4E-BE1F-DA1AD32627B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C98DFB2-C156-7848-A4B7-F75CCEC526BF}"/>
              </a:ext>
            </a:extLst>
          </p:cNvPr>
          <p:cNvSpPr>
            <a:spLocks noGrp="1"/>
          </p:cNvSpPr>
          <p:nvPr>
            <p:ph type="dt" sz="half" idx="10"/>
          </p:nvPr>
        </p:nvSpPr>
        <p:spPr/>
        <p:txBody>
          <a:bodyPr/>
          <a:lstStyle/>
          <a:p>
            <a:fld id="{369A5FFD-9880-264A-8F5A-C32ED2B95863}" type="datetimeFigureOut">
              <a:rPr lang="en-US" smtClean="0"/>
              <a:t>12/2/19</a:t>
            </a:fld>
            <a:endParaRPr lang="en-US"/>
          </a:p>
        </p:txBody>
      </p:sp>
      <p:sp>
        <p:nvSpPr>
          <p:cNvPr id="6" name="Footer Placeholder 5">
            <a:extLst>
              <a:ext uri="{FF2B5EF4-FFF2-40B4-BE49-F238E27FC236}">
                <a16:creationId xmlns:a16="http://schemas.microsoft.com/office/drawing/2014/main" id="{A9CFF3DB-0967-264C-81BC-6735049BB4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57AD3C-7AF2-ED40-A533-5B3C881491F0}"/>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3333741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F4F32-5D93-2B43-889A-868401BA47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14B12BF-2B51-9248-B299-D14449F6945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9EB789-71D4-554C-BDD1-B4148E2D3F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24D7B4-E93C-704B-A7B6-42E36C14C3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AEEA115-3A18-8A40-88CA-B2A44D46825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75816C4-E34D-E949-BA91-2A1B642B318C}"/>
              </a:ext>
            </a:extLst>
          </p:cNvPr>
          <p:cNvSpPr>
            <a:spLocks noGrp="1"/>
          </p:cNvSpPr>
          <p:nvPr>
            <p:ph type="dt" sz="half" idx="10"/>
          </p:nvPr>
        </p:nvSpPr>
        <p:spPr/>
        <p:txBody>
          <a:bodyPr/>
          <a:lstStyle/>
          <a:p>
            <a:fld id="{369A5FFD-9880-264A-8F5A-C32ED2B95863}" type="datetimeFigureOut">
              <a:rPr lang="en-US" smtClean="0"/>
              <a:t>12/2/19</a:t>
            </a:fld>
            <a:endParaRPr lang="en-US"/>
          </a:p>
        </p:txBody>
      </p:sp>
      <p:sp>
        <p:nvSpPr>
          <p:cNvPr id="8" name="Footer Placeholder 7">
            <a:extLst>
              <a:ext uri="{FF2B5EF4-FFF2-40B4-BE49-F238E27FC236}">
                <a16:creationId xmlns:a16="http://schemas.microsoft.com/office/drawing/2014/main" id="{83971702-52E1-3641-9503-3380B24356D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8EDE79E-AAA6-9A4A-BEC3-5847D116919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1647318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9E1DB-D2B4-7949-873C-CF3583A6CC7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15AC41-92C5-5049-A932-C90B443FA134}"/>
              </a:ext>
            </a:extLst>
          </p:cNvPr>
          <p:cNvSpPr>
            <a:spLocks noGrp="1"/>
          </p:cNvSpPr>
          <p:nvPr>
            <p:ph type="dt" sz="half" idx="10"/>
          </p:nvPr>
        </p:nvSpPr>
        <p:spPr/>
        <p:txBody>
          <a:bodyPr/>
          <a:lstStyle/>
          <a:p>
            <a:fld id="{369A5FFD-9880-264A-8F5A-C32ED2B95863}" type="datetimeFigureOut">
              <a:rPr lang="en-US" smtClean="0"/>
              <a:t>12/2/19</a:t>
            </a:fld>
            <a:endParaRPr lang="en-US"/>
          </a:p>
        </p:txBody>
      </p:sp>
      <p:sp>
        <p:nvSpPr>
          <p:cNvPr id="4" name="Footer Placeholder 3">
            <a:extLst>
              <a:ext uri="{FF2B5EF4-FFF2-40B4-BE49-F238E27FC236}">
                <a16:creationId xmlns:a16="http://schemas.microsoft.com/office/drawing/2014/main" id="{53E3DC21-4085-F444-B642-2D5FE4823DF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3971C8-B53B-D04C-8794-C2C40948D91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5615191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F829A5-D138-7545-B50E-043CD6C2A890}"/>
              </a:ext>
            </a:extLst>
          </p:cNvPr>
          <p:cNvSpPr>
            <a:spLocks noGrp="1"/>
          </p:cNvSpPr>
          <p:nvPr>
            <p:ph type="dt" sz="half" idx="10"/>
          </p:nvPr>
        </p:nvSpPr>
        <p:spPr/>
        <p:txBody>
          <a:bodyPr/>
          <a:lstStyle/>
          <a:p>
            <a:fld id="{369A5FFD-9880-264A-8F5A-C32ED2B95863}" type="datetimeFigureOut">
              <a:rPr lang="en-US" smtClean="0"/>
              <a:t>12/2/19</a:t>
            </a:fld>
            <a:endParaRPr lang="en-US"/>
          </a:p>
        </p:txBody>
      </p:sp>
      <p:sp>
        <p:nvSpPr>
          <p:cNvPr id="3" name="Footer Placeholder 2">
            <a:extLst>
              <a:ext uri="{FF2B5EF4-FFF2-40B4-BE49-F238E27FC236}">
                <a16:creationId xmlns:a16="http://schemas.microsoft.com/office/drawing/2014/main" id="{074D0926-A10B-AF43-8727-A214E156294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D48F96B-E91D-6043-BDF0-931279402D54}"/>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7736340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A0C73-6496-9D4C-8406-FFC846840D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D5F4ECC-BD7A-A940-9D21-1DC0E2CA62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6167A2F-EE97-2F4D-9524-317CCD74D3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4A9511-E09A-6448-8280-B9AFD540A9D8}"/>
              </a:ext>
            </a:extLst>
          </p:cNvPr>
          <p:cNvSpPr>
            <a:spLocks noGrp="1"/>
          </p:cNvSpPr>
          <p:nvPr>
            <p:ph type="dt" sz="half" idx="10"/>
          </p:nvPr>
        </p:nvSpPr>
        <p:spPr/>
        <p:txBody>
          <a:bodyPr/>
          <a:lstStyle/>
          <a:p>
            <a:fld id="{369A5FFD-9880-264A-8F5A-C32ED2B95863}" type="datetimeFigureOut">
              <a:rPr lang="en-US" smtClean="0"/>
              <a:t>12/2/19</a:t>
            </a:fld>
            <a:endParaRPr lang="en-US"/>
          </a:p>
        </p:txBody>
      </p:sp>
      <p:sp>
        <p:nvSpPr>
          <p:cNvPr id="6" name="Footer Placeholder 5">
            <a:extLst>
              <a:ext uri="{FF2B5EF4-FFF2-40B4-BE49-F238E27FC236}">
                <a16:creationId xmlns:a16="http://schemas.microsoft.com/office/drawing/2014/main" id="{279C0666-13E6-E840-8C01-39D9671F14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057D00-0D73-AE46-8525-DE3D8A313D40}"/>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1116399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254F5-374E-1342-81A5-92004BAD2E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35AEC94-F2DA-4044-9291-4A1C8970C1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D6D13C6-B5F3-084B-9A8C-7AF9E2A129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87BD11-EC88-2649-98AF-965207810E7B}"/>
              </a:ext>
            </a:extLst>
          </p:cNvPr>
          <p:cNvSpPr>
            <a:spLocks noGrp="1"/>
          </p:cNvSpPr>
          <p:nvPr>
            <p:ph type="dt" sz="half" idx="10"/>
          </p:nvPr>
        </p:nvSpPr>
        <p:spPr/>
        <p:txBody>
          <a:bodyPr/>
          <a:lstStyle/>
          <a:p>
            <a:fld id="{369A5FFD-9880-264A-8F5A-C32ED2B95863}" type="datetimeFigureOut">
              <a:rPr lang="en-US" smtClean="0"/>
              <a:t>12/2/19</a:t>
            </a:fld>
            <a:endParaRPr lang="en-US"/>
          </a:p>
        </p:txBody>
      </p:sp>
      <p:sp>
        <p:nvSpPr>
          <p:cNvPr id="6" name="Footer Placeholder 5">
            <a:extLst>
              <a:ext uri="{FF2B5EF4-FFF2-40B4-BE49-F238E27FC236}">
                <a16:creationId xmlns:a16="http://schemas.microsoft.com/office/drawing/2014/main" id="{7331C63C-6A88-8743-AAEC-469C8DC2D1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4B4D3C-A0BE-074E-95D2-24A8EE73AE39}"/>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585963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04E897A-9066-1246-84A1-99A43EEDC2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B00D11B-A399-914E-8CEA-75006B6CB6F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F0A366-A808-8B4D-B35B-526D825381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9A5FFD-9880-264A-8F5A-C32ED2B95863}" type="datetimeFigureOut">
              <a:rPr lang="en-US" smtClean="0"/>
              <a:t>12/2/19</a:t>
            </a:fld>
            <a:endParaRPr lang="en-US"/>
          </a:p>
        </p:txBody>
      </p:sp>
      <p:sp>
        <p:nvSpPr>
          <p:cNvPr id="5" name="Footer Placeholder 4">
            <a:extLst>
              <a:ext uri="{FF2B5EF4-FFF2-40B4-BE49-F238E27FC236}">
                <a16:creationId xmlns:a16="http://schemas.microsoft.com/office/drawing/2014/main" id="{CF250604-2001-CD42-AD1C-3D9AF75D15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F937955-39D8-2648-B311-4964F7361F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7F2D3B-78E5-6D48-9386-D5A7C64B71E8}" type="slidenum">
              <a:rPr lang="en-US" smtClean="0"/>
              <a:t>‹#›</a:t>
            </a:fld>
            <a:endParaRPr lang="en-US"/>
          </a:p>
        </p:txBody>
      </p:sp>
    </p:spTree>
    <p:extLst>
      <p:ext uri="{BB962C8B-B14F-4D97-AF65-F5344CB8AC3E}">
        <p14:creationId xmlns:p14="http://schemas.microsoft.com/office/powerpoint/2010/main" val="8255191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E649B37-EBB6-4C10-B8D0-53C40B39E07F}"/>
              </a:ext>
            </a:extLst>
          </p:cNvPr>
          <p:cNvPicPr>
            <a:picLocks noChangeAspect="1"/>
          </p:cNvPicPr>
          <p:nvPr/>
        </p:nvPicPr>
        <p:blipFill rotWithShape="1">
          <a:blip r:embed="rId2">
            <a:alphaModFix amt="50000"/>
          </a:blip>
          <a:srcRect t="24496"/>
          <a:stretch/>
        </p:blipFill>
        <p:spPr>
          <a:xfrm>
            <a:off x="20" y="1"/>
            <a:ext cx="12191980" cy="6857999"/>
          </a:xfrm>
          <a:prstGeom prst="rect">
            <a:avLst/>
          </a:prstGeom>
        </p:spPr>
      </p:pic>
      <p:sp>
        <p:nvSpPr>
          <p:cNvPr id="2" name="Title 1">
            <a:extLst>
              <a:ext uri="{FF2B5EF4-FFF2-40B4-BE49-F238E27FC236}">
                <a16:creationId xmlns:a16="http://schemas.microsoft.com/office/drawing/2014/main" id="{96A4FFC5-39E8-0144-8C1A-838B9F7A1629}"/>
              </a:ext>
            </a:extLst>
          </p:cNvPr>
          <p:cNvSpPr>
            <a:spLocks noGrp="1"/>
          </p:cNvSpPr>
          <p:nvPr>
            <p:ph type="ctrTitle"/>
          </p:nvPr>
        </p:nvSpPr>
        <p:spPr>
          <a:xfrm>
            <a:off x="1281659" y="1108945"/>
            <a:ext cx="9628682" cy="2900518"/>
          </a:xfrm>
        </p:spPr>
        <p:txBody>
          <a:bodyPr>
            <a:normAutofit fontScale="90000"/>
          </a:bodyPr>
          <a:lstStyle/>
          <a:p>
            <a:r>
              <a:rPr lang="en-US" b="1" dirty="0">
                <a:latin typeface="Cambria" panose="02040503050406030204" pitchFamily="18" charset="0"/>
              </a:rPr>
              <a:t>Role of kinases MAP2K1, PDHK and NEK1 on Hedgehog Signaling Activation</a:t>
            </a:r>
            <a:endParaRPr lang="en-US" dirty="0">
              <a:latin typeface="Cambria" panose="02040503050406030204" pitchFamily="18" charset="0"/>
            </a:endParaRPr>
          </a:p>
        </p:txBody>
      </p:sp>
      <p:sp>
        <p:nvSpPr>
          <p:cNvPr id="3" name="Subtitle 2">
            <a:extLst>
              <a:ext uri="{FF2B5EF4-FFF2-40B4-BE49-F238E27FC236}">
                <a16:creationId xmlns:a16="http://schemas.microsoft.com/office/drawing/2014/main" id="{1521513E-F76C-4645-9DAE-EB03ECD583B9}"/>
              </a:ext>
            </a:extLst>
          </p:cNvPr>
          <p:cNvSpPr>
            <a:spLocks noGrp="1"/>
          </p:cNvSpPr>
          <p:nvPr>
            <p:ph type="subTitle" idx="1"/>
          </p:nvPr>
        </p:nvSpPr>
        <p:spPr>
          <a:xfrm>
            <a:off x="1524000" y="4159404"/>
            <a:ext cx="9144000" cy="1098395"/>
          </a:xfrm>
        </p:spPr>
        <p:txBody>
          <a:bodyPr>
            <a:normAutofit fontScale="92500" lnSpcReduction="20000"/>
          </a:bodyPr>
          <a:lstStyle/>
          <a:p>
            <a:r>
              <a:rPr lang="en-US" dirty="0">
                <a:solidFill>
                  <a:srgbClr val="FFFFFF"/>
                </a:solidFill>
                <a:latin typeface="Cambria" panose="02040503050406030204" pitchFamily="18" charset="0"/>
              </a:rPr>
              <a:t>Paige Halas</a:t>
            </a:r>
          </a:p>
          <a:p>
            <a:r>
              <a:rPr lang="en-US" dirty="0">
                <a:solidFill>
                  <a:srgbClr val="FFFFFF"/>
                </a:solidFill>
                <a:latin typeface="Cambria" panose="02040503050406030204" pitchFamily="18" charset="0"/>
              </a:rPr>
              <a:t>Atwood Lab Rotation Wrap Up</a:t>
            </a:r>
          </a:p>
          <a:p>
            <a:r>
              <a:rPr lang="en-US" dirty="0">
                <a:solidFill>
                  <a:srgbClr val="FFFFFF"/>
                </a:solidFill>
                <a:latin typeface="Cambria" panose="02040503050406030204" pitchFamily="18" charset="0"/>
              </a:rPr>
              <a:t>December 6, 2019</a:t>
            </a:r>
          </a:p>
        </p:txBody>
      </p:sp>
    </p:spTree>
    <p:extLst>
      <p:ext uri="{BB962C8B-B14F-4D97-AF65-F5344CB8AC3E}">
        <p14:creationId xmlns:p14="http://schemas.microsoft.com/office/powerpoint/2010/main" val="203136265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p:txBody>
          <a:bodyPr>
            <a:normAutofit/>
          </a:bodyPr>
          <a:lstStyle/>
          <a:p>
            <a:r>
              <a:rPr lang="en-US" sz="4000" dirty="0">
                <a:latin typeface="Cambria" panose="02040503050406030204" pitchFamily="18" charset="0"/>
              </a:rPr>
              <a:t>MAP2K1/MEK1 inhibition does not impact Hedgehog Signaling Activation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389626" y="2364243"/>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5233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71939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8" name="Picture 7">
            <a:extLst>
              <a:ext uri="{FF2B5EF4-FFF2-40B4-BE49-F238E27FC236}">
                <a16:creationId xmlns:a16="http://schemas.microsoft.com/office/drawing/2014/main" id="{F79168F6-87E0-7045-B7AE-2A6CFE63ED95}"/>
              </a:ext>
            </a:extLst>
          </p:cNvPr>
          <p:cNvPicPr>
            <a:picLocks noChangeAspect="1"/>
          </p:cNvPicPr>
          <p:nvPr/>
        </p:nvPicPr>
        <p:blipFill rotWithShape="1">
          <a:blip r:embed="rId4"/>
          <a:srcRect t="6963"/>
          <a:stretch/>
        </p:blipFill>
        <p:spPr>
          <a:xfrm>
            <a:off x="6248591" y="2575516"/>
            <a:ext cx="5706374" cy="3886213"/>
          </a:xfrm>
          <a:prstGeom prst="rect">
            <a:avLst/>
          </a:prstGeom>
        </p:spPr>
      </p:pic>
    </p:spTree>
    <p:extLst>
      <p:ext uri="{BB962C8B-B14F-4D97-AF65-F5344CB8AC3E}">
        <p14:creationId xmlns:p14="http://schemas.microsoft.com/office/powerpoint/2010/main" val="9396918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p:txBody>
          <a:bodyPr>
            <a:normAutofit/>
          </a:bodyPr>
          <a:lstStyle/>
          <a:p>
            <a:r>
              <a:rPr lang="en-US" sz="4000" dirty="0">
                <a:latin typeface="Cambria" panose="02040503050406030204" pitchFamily="18" charset="0"/>
              </a:rPr>
              <a:t>MAP2K1/MEK1 inhibition does not impact Hedgehog Signaling Activation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237035" y="1962095"/>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12574" y="1731262"/>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563335" y="1731261"/>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
        <p:nvSpPr>
          <p:cNvPr id="7" name="TextBox 6">
            <a:extLst>
              <a:ext uri="{FF2B5EF4-FFF2-40B4-BE49-F238E27FC236}">
                <a16:creationId xmlns:a16="http://schemas.microsoft.com/office/drawing/2014/main" id="{0429D7A1-62BC-2348-85C4-8A225C7E2DDA}"/>
              </a:ext>
            </a:extLst>
          </p:cNvPr>
          <p:cNvSpPr txBox="1"/>
          <p:nvPr/>
        </p:nvSpPr>
        <p:spPr>
          <a:xfrm>
            <a:off x="24504" y="6262042"/>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pic>
        <p:nvPicPr>
          <p:cNvPr id="8" name="Picture 7">
            <a:extLst>
              <a:ext uri="{FF2B5EF4-FFF2-40B4-BE49-F238E27FC236}">
                <a16:creationId xmlns:a16="http://schemas.microsoft.com/office/drawing/2014/main" id="{18C94250-5EBA-8542-94B3-55E4C4118C49}"/>
              </a:ext>
            </a:extLst>
          </p:cNvPr>
          <p:cNvPicPr>
            <a:picLocks noChangeAspect="1"/>
          </p:cNvPicPr>
          <p:nvPr/>
        </p:nvPicPr>
        <p:blipFill rotWithShape="1">
          <a:blip r:embed="rId4"/>
          <a:srcRect t="6963"/>
          <a:stretch/>
        </p:blipFill>
        <p:spPr>
          <a:xfrm>
            <a:off x="6289288" y="2305630"/>
            <a:ext cx="5665677" cy="3858497"/>
          </a:xfrm>
          <a:prstGeom prst="rect">
            <a:avLst/>
          </a:prstGeom>
        </p:spPr>
      </p:pic>
    </p:spTree>
    <p:extLst>
      <p:ext uri="{BB962C8B-B14F-4D97-AF65-F5344CB8AC3E}">
        <p14:creationId xmlns:p14="http://schemas.microsoft.com/office/powerpoint/2010/main" val="2676741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89734-C89B-4E47-B24E-B2E1FC3C0F4B}"/>
              </a:ext>
            </a:extLst>
          </p:cNvPr>
          <p:cNvSpPr>
            <a:spLocks noGrp="1"/>
          </p:cNvSpPr>
          <p:nvPr>
            <p:ph type="title"/>
          </p:nvPr>
        </p:nvSpPr>
        <p:spPr/>
        <p:txBody>
          <a:bodyPr>
            <a:normAutofit/>
          </a:bodyPr>
          <a:lstStyle/>
          <a:p>
            <a:r>
              <a:rPr lang="en-US" sz="4000" dirty="0">
                <a:latin typeface="Cambria" panose="02040503050406030204" pitchFamily="18" charset="0"/>
              </a:rPr>
              <a:t>MAP2K1/MEK1 Affects Cell Proliferation at High Concentrations of Cobimetinib Inhibitor</a:t>
            </a:r>
          </a:p>
        </p:txBody>
      </p:sp>
      <p:pic>
        <p:nvPicPr>
          <p:cNvPr id="4" name="Picture 3">
            <a:extLst>
              <a:ext uri="{FF2B5EF4-FFF2-40B4-BE49-F238E27FC236}">
                <a16:creationId xmlns:a16="http://schemas.microsoft.com/office/drawing/2014/main" id="{16E9747F-084A-5B40-A0B5-BB9CAACCE065}"/>
              </a:ext>
            </a:extLst>
          </p:cNvPr>
          <p:cNvPicPr/>
          <p:nvPr/>
        </p:nvPicPr>
        <p:blipFill rotWithShape="1">
          <a:blip r:embed="rId3"/>
          <a:srcRect l="2591" t="18160" r="2542" b="3265"/>
          <a:stretch/>
        </p:blipFill>
        <p:spPr bwMode="auto">
          <a:xfrm>
            <a:off x="1737660" y="1974803"/>
            <a:ext cx="8300862" cy="431085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8841438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3804451268"/>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6" name="Rectangle 5">
            <a:extLst>
              <a:ext uri="{FF2B5EF4-FFF2-40B4-BE49-F238E27FC236}">
                <a16:creationId xmlns:a16="http://schemas.microsoft.com/office/drawing/2014/main" id="{C60768EC-CEEA-5C41-AD4E-3BA3D045F4D2}"/>
              </a:ext>
            </a:extLst>
          </p:cNvPr>
          <p:cNvSpPr/>
          <p:nvPr/>
        </p:nvSpPr>
        <p:spPr>
          <a:xfrm>
            <a:off x="1618888"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975B313-28DA-0245-8EB6-0D4C817F8425}"/>
              </a:ext>
            </a:extLst>
          </p:cNvPr>
          <p:cNvSpPr/>
          <p:nvPr/>
        </p:nvSpPr>
        <p:spPr>
          <a:xfrm>
            <a:off x="1599010" y="4316922"/>
            <a:ext cx="8974095" cy="1194392"/>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3BA87D2F-D502-B94D-B71D-D1D7547F61AB}"/>
              </a:ext>
            </a:extLst>
          </p:cNvPr>
          <p:cNvCxnSpPr>
            <a:cxnSpLocks/>
          </p:cNvCxnSpPr>
          <p:nvPr/>
        </p:nvCxnSpPr>
        <p:spPr>
          <a:xfrm>
            <a:off x="1212112" y="3429000"/>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204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dirty="0">
                <a:latin typeface="Cambria" panose="02040503050406030204" pitchFamily="18" charset="0"/>
              </a:rPr>
              <a:t>Inhibition of PDHK by Dichloroacetic Acid does not reduce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372374" y="2093501"/>
            <a:ext cx="5884654" cy="4675605"/>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257028" y="2748474"/>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92697" y="1878305"/>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24877" y="1884589"/>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Tree>
    <p:extLst>
      <p:ext uri="{BB962C8B-B14F-4D97-AF65-F5344CB8AC3E}">
        <p14:creationId xmlns:p14="http://schemas.microsoft.com/office/powerpoint/2010/main" val="5237282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dirty="0">
                <a:latin typeface="Cambria" panose="02040503050406030204" pitchFamily="18" charset="0"/>
              </a:rPr>
              <a:t>Inhibition of PDHK by Dichloroacetic Acid does not reduce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412130" y="2007584"/>
            <a:ext cx="5683870" cy="4338192"/>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527041" y="2344995"/>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52940" y="1664278"/>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65288" y="1652496"/>
            <a:ext cx="3220278" cy="461665"/>
          </a:xfrm>
          <a:prstGeom prst="rect">
            <a:avLst/>
          </a:prstGeom>
          <a:noFill/>
        </p:spPr>
        <p:txBody>
          <a:bodyPr wrap="square" rtlCol="0">
            <a:spAutoFit/>
          </a:bodyPr>
          <a:lstStyle/>
          <a:p>
            <a:pPr algn="ctr"/>
            <a:r>
              <a:rPr lang="en-US" sz="2400" b="1" dirty="0">
                <a:latin typeface="Cambria" panose="02040503050406030204" pitchFamily="18" charset="0"/>
              </a:rPr>
              <a:t>BCC</a:t>
            </a:r>
          </a:p>
        </p:txBody>
      </p:sp>
      <p:sp>
        <p:nvSpPr>
          <p:cNvPr id="8" name="TextBox 7">
            <a:extLst>
              <a:ext uri="{FF2B5EF4-FFF2-40B4-BE49-F238E27FC236}">
                <a16:creationId xmlns:a16="http://schemas.microsoft.com/office/drawing/2014/main" id="{57AA8472-E667-FD4C-A056-95ED216584F4}"/>
              </a:ext>
            </a:extLst>
          </p:cNvPr>
          <p:cNvSpPr txBox="1"/>
          <p:nvPr/>
        </p:nvSpPr>
        <p:spPr>
          <a:xfrm>
            <a:off x="0" y="6345775"/>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spTree>
    <p:extLst>
      <p:ext uri="{BB962C8B-B14F-4D97-AF65-F5344CB8AC3E}">
        <p14:creationId xmlns:p14="http://schemas.microsoft.com/office/powerpoint/2010/main" val="42159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735EC-E493-BB4C-996F-D8C5E7120CD2}"/>
              </a:ext>
            </a:extLst>
          </p:cNvPr>
          <p:cNvSpPr>
            <a:spLocks noGrp="1"/>
          </p:cNvSpPr>
          <p:nvPr>
            <p:ph type="title"/>
          </p:nvPr>
        </p:nvSpPr>
        <p:spPr/>
        <p:txBody>
          <a:bodyPr>
            <a:normAutofit fontScale="90000"/>
          </a:bodyPr>
          <a:lstStyle/>
          <a:p>
            <a:r>
              <a:rPr lang="en-US" dirty="0">
                <a:latin typeface="Cambria" panose="02040503050406030204" pitchFamily="18" charset="0"/>
              </a:rPr>
              <a:t>Treatment of BCC cells with PDHK inhibitor Dichloroacetic Acid does not affect cell survival</a:t>
            </a:r>
          </a:p>
        </p:txBody>
      </p:sp>
      <p:pic>
        <p:nvPicPr>
          <p:cNvPr id="5" name="Picture 4">
            <a:extLst>
              <a:ext uri="{FF2B5EF4-FFF2-40B4-BE49-F238E27FC236}">
                <a16:creationId xmlns:a16="http://schemas.microsoft.com/office/drawing/2014/main" id="{DD83F0E0-6B8F-124A-B1EF-0FC45BA3D4F2}"/>
              </a:ext>
            </a:extLst>
          </p:cNvPr>
          <p:cNvPicPr>
            <a:picLocks noChangeAspect="1"/>
          </p:cNvPicPr>
          <p:nvPr/>
        </p:nvPicPr>
        <p:blipFill rotWithShape="1">
          <a:blip r:embed="rId3"/>
          <a:srcRect l="2458" t="22848" r="2627" b="4406"/>
          <a:stretch/>
        </p:blipFill>
        <p:spPr>
          <a:xfrm>
            <a:off x="1270012" y="1690688"/>
            <a:ext cx="9651975" cy="4446803"/>
          </a:xfrm>
          <a:prstGeom prst="rect">
            <a:avLst/>
          </a:prstGeom>
        </p:spPr>
      </p:pic>
    </p:spTree>
    <p:extLst>
      <p:ext uri="{BB962C8B-B14F-4D97-AF65-F5344CB8AC3E}">
        <p14:creationId xmlns:p14="http://schemas.microsoft.com/office/powerpoint/2010/main" val="2984438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1400392450"/>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6363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1434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p:txBody>
          <a:bodyPr>
            <a:normAutofit/>
          </a:bodyPr>
          <a:lstStyle/>
          <a:p>
            <a:r>
              <a:rPr lang="en-US" sz="3600" dirty="0">
                <a:latin typeface="Cambria" panose="02040503050406030204" pitchFamily="18" charset="0"/>
              </a:rPr>
              <a:t>Inhibition of NEK1 affects Hedgehog Signaling Activation</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3"/>
          <a:srcRect t="6360"/>
          <a:stretch/>
        </p:blipFill>
        <p:spPr>
          <a:xfrm>
            <a:off x="6439420" y="2364059"/>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5297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529782"/>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4"/>
          <a:srcRect t="6360"/>
          <a:stretch/>
        </p:blipFill>
        <p:spPr>
          <a:xfrm>
            <a:off x="301896" y="2065281"/>
            <a:ext cx="5606802" cy="4427594"/>
          </a:xfrm>
          <a:prstGeom prst="rect">
            <a:avLst/>
          </a:prstGeom>
        </p:spPr>
      </p:pic>
    </p:spTree>
    <p:extLst>
      <p:ext uri="{BB962C8B-B14F-4D97-AF65-F5344CB8AC3E}">
        <p14:creationId xmlns:p14="http://schemas.microsoft.com/office/powerpoint/2010/main" val="33019173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p:txBody>
          <a:bodyPr>
            <a:normAutofit/>
          </a:bodyPr>
          <a:lstStyle/>
          <a:p>
            <a:r>
              <a:rPr lang="en-US" sz="3600" dirty="0">
                <a:latin typeface="Cambria" panose="02040503050406030204" pitchFamily="18" charset="0"/>
              </a:rPr>
              <a:t>Inhibition of NEK1 affects Hedgehog Signaling Activation</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2"/>
          <a:srcRect t="6360"/>
          <a:stretch/>
        </p:blipFill>
        <p:spPr>
          <a:xfrm>
            <a:off x="6439421" y="2060224"/>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5297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529782"/>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3"/>
          <a:srcRect t="6360"/>
          <a:stretch/>
        </p:blipFill>
        <p:spPr>
          <a:xfrm>
            <a:off x="145780" y="1918182"/>
            <a:ext cx="5606801" cy="4427593"/>
          </a:xfrm>
          <a:prstGeom prst="rect">
            <a:avLst/>
          </a:prstGeom>
        </p:spPr>
      </p:pic>
      <p:sp>
        <p:nvSpPr>
          <p:cNvPr id="8" name="TextBox 7">
            <a:extLst>
              <a:ext uri="{FF2B5EF4-FFF2-40B4-BE49-F238E27FC236}">
                <a16:creationId xmlns:a16="http://schemas.microsoft.com/office/drawing/2014/main" id="{235F9036-9AED-364B-8A87-B4E1400FCA66}"/>
              </a:ext>
            </a:extLst>
          </p:cNvPr>
          <p:cNvSpPr txBox="1"/>
          <p:nvPr/>
        </p:nvSpPr>
        <p:spPr>
          <a:xfrm>
            <a:off x="0" y="6345775"/>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spTree>
    <p:extLst>
      <p:ext uri="{BB962C8B-B14F-4D97-AF65-F5344CB8AC3E}">
        <p14:creationId xmlns:p14="http://schemas.microsoft.com/office/powerpoint/2010/main" val="3757765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B646E-0D3E-0149-B05A-172BA9D5CA46}"/>
              </a:ext>
            </a:extLst>
          </p:cNvPr>
          <p:cNvSpPr>
            <a:spLocks noGrp="1"/>
          </p:cNvSpPr>
          <p:nvPr>
            <p:ph type="title"/>
          </p:nvPr>
        </p:nvSpPr>
        <p:spPr/>
        <p:txBody>
          <a:bodyPr/>
          <a:lstStyle/>
          <a:p>
            <a:r>
              <a:rPr lang="en-US" dirty="0">
                <a:latin typeface="Cambria" panose="02040503050406030204" pitchFamily="18" charset="0"/>
              </a:rPr>
              <a:t>Basal Cell Carcinoma </a:t>
            </a:r>
          </a:p>
        </p:txBody>
      </p:sp>
      <p:pic>
        <p:nvPicPr>
          <p:cNvPr id="4" name="Picture 3">
            <a:extLst>
              <a:ext uri="{FF2B5EF4-FFF2-40B4-BE49-F238E27FC236}">
                <a16:creationId xmlns:a16="http://schemas.microsoft.com/office/drawing/2014/main" id="{1B110E58-5977-AA4B-9D20-F41BBD1D16BD}"/>
              </a:ext>
            </a:extLst>
          </p:cNvPr>
          <p:cNvPicPr>
            <a:picLocks noChangeAspect="1"/>
          </p:cNvPicPr>
          <p:nvPr/>
        </p:nvPicPr>
        <p:blipFill rotWithShape="1">
          <a:blip r:embed="rId3"/>
          <a:srcRect l="3248" r="6534"/>
          <a:stretch/>
        </p:blipFill>
        <p:spPr>
          <a:xfrm>
            <a:off x="5634486" y="1749665"/>
            <a:ext cx="6114691" cy="4229938"/>
          </a:xfrm>
          <a:prstGeom prst="rect">
            <a:avLst/>
          </a:prstGeom>
        </p:spPr>
      </p:pic>
      <p:sp>
        <p:nvSpPr>
          <p:cNvPr id="5" name="Rectangle 4">
            <a:extLst>
              <a:ext uri="{FF2B5EF4-FFF2-40B4-BE49-F238E27FC236}">
                <a16:creationId xmlns:a16="http://schemas.microsoft.com/office/drawing/2014/main" id="{414F8736-DA69-1A41-BEC5-263126205DC4}"/>
              </a:ext>
            </a:extLst>
          </p:cNvPr>
          <p:cNvSpPr/>
          <p:nvPr/>
        </p:nvSpPr>
        <p:spPr>
          <a:xfrm>
            <a:off x="10818962" y="3881887"/>
            <a:ext cx="534838" cy="43132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050E53E-A106-A94F-97DE-8D2A9A6BC5F6}"/>
              </a:ext>
            </a:extLst>
          </p:cNvPr>
          <p:cNvSpPr/>
          <p:nvPr/>
        </p:nvSpPr>
        <p:spPr>
          <a:xfrm>
            <a:off x="5759571" y="3049439"/>
            <a:ext cx="820133" cy="37956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B20A029-9D47-6F41-802D-3835662C9B0F}"/>
              </a:ext>
            </a:extLst>
          </p:cNvPr>
          <p:cNvSpPr txBox="1"/>
          <p:nvPr/>
        </p:nvSpPr>
        <p:spPr>
          <a:xfrm>
            <a:off x="9661584" y="6438301"/>
            <a:ext cx="2708695" cy="369332"/>
          </a:xfrm>
          <a:prstGeom prst="rect">
            <a:avLst/>
          </a:prstGeom>
          <a:noFill/>
        </p:spPr>
        <p:txBody>
          <a:bodyPr wrap="square" rtlCol="0">
            <a:spAutoFit/>
          </a:bodyPr>
          <a:lstStyle/>
          <a:p>
            <a:r>
              <a:rPr lang="en-US" dirty="0">
                <a:latin typeface="Cambria" panose="02040503050406030204" pitchFamily="18" charset="0"/>
              </a:rPr>
              <a:t>American Cancer Society</a:t>
            </a:r>
          </a:p>
        </p:txBody>
      </p:sp>
      <p:graphicFrame>
        <p:nvGraphicFramePr>
          <p:cNvPr id="13" name="Chart 12">
            <a:extLst>
              <a:ext uri="{FF2B5EF4-FFF2-40B4-BE49-F238E27FC236}">
                <a16:creationId xmlns:a16="http://schemas.microsoft.com/office/drawing/2014/main" id="{C1E07F73-4FF2-E74D-A5A4-AD1A95C02CA5}"/>
              </a:ext>
            </a:extLst>
          </p:cNvPr>
          <p:cNvGraphicFramePr>
            <a:graphicFrameLocks/>
          </p:cNvGraphicFramePr>
          <p:nvPr>
            <p:extLst>
              <p:ext uri="{D42A27DB-BD31-4B8C-83A1-F6EECF244321}">
                <p14:modId xmlns:p14="http://schemas.microsoft.com/office/powerpoint/2010/main" val="1361593993"/>
              </p:ext>
            </p:extLst>
          </p:nvPr>
        </p:nvGraphicFramePr>
        <p:xfrm>
          <a:off x="158871" y="2198239"/>
          <a:ext cx="5378569" cy="4229938"/>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id="{4151A662-C182-3F46-8431-9BFB3495E01E}"/>
              </a:ext>
            </a:extLst>
          </p:cNvPr>
          <p:cNvSpPr txBox="1"/>
          <p:nvPr/>
        </p:nvSpPr>
        <p:spPr>
          <a:xfrm>
            <a:off x="255918" y="1834508"/>
            <a:ext cx="5378568"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Annual Skin Cancer Diagnosis in the US </a:t>
            </a:r>
          </a:p>
        </p:txBody>
      </p:sp>
    </p:spTree>
    <p:extLst>
      <p:ext uri="{BB962C8B-B14F-4D97-AF65-F5344CB8AC3E}">
        <p14:creationId xmlns:p14="http://schemas.microsoft.com/office/powerpoint/2010/main" val="2378117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40D2D-24DC-D943-A234-E8D44ABF4571}"/>
              </a:ext>
            </a:extLst>
          </p:cNvPr>
          <p:cNvSpPr>
            <a:spLocks noGrp="1"/>
          </p:cNvSpPr>
          <p:nvPr>
            <p:ph type="title"/>
          </p:nvPr>
        </p:nvSpPr>
        <p:spPr>
          <a:xfrm>
            <a:off x="838200" y="206099"/>
            <a:ext cx="10515600" cy="1325563"/>
          </a:xfrm>
        </p:spPr>
        <p:txBody>
          <a:bodyPr>
            <a:normAutofit/>
          </a:bodyPr>
          <a:lstStyle/>
          <a:p>
            <a:r>
              <a:rPr lang="en-US" dirty="0">
                <a:latin typeface="Cambria" panose="02040503050406030204" pitchFamily="18" charset="0"/>
              </a:rPr>
              <a:t>Treatment of BCC cells with NEK1 inhibitor </a:t>
            </a:r>
            <a:r>
              <a:rPr lang="en-US" dirty="0">
                <a:solidFill>
                  <a:prstClr val="black"/>
                </a:solidFill>
                <a:latin typeface="Cambria" panose="02040503050406030204" pitchFamily="18" charset="0"/>
              </a:rPr>
              <a:t>Zinc05007751 </a:t>
            </a:r>
            <a:r>
              <a:rPr lang="en-US" dirty="0">
                <a:latin typeface="Cambria" panose="02040503050406030204" pitchFamily="18" charset="0"/>
              </a:rPr>
              <a:t>does not affect cell survival</a:t>
            </a:r>
          </a:p>
        </p:txBody>
      </p:sp>
      <p:pic>
        <p:nvPicPr>
          <p:cNvPr id="4" name="Picture 3">
            <a:extLst>
              <a:ext uri="{FF2B5EF4-FFF2-40B4-BE49-F238E27FC236}">
                <a16:creationId xmlns:a16="http://schemas.microsoft.com/office/drawing/2014/main" id="{EFEE5C25-8ED5-C94E-95EA-C8971F364A13}"/>
              </a:ext>
            </a:extLst>
          </p:cNvPr>
          <p:cNvPicPr>
            <a:picLocks noChangeAspect="1"/>
          </p:cNvPicPr>
          <p:nvPr/>
        </p:nvPicPr>
        <p:blipFill rotWithShape="1">
          <a:blip r:embed="rId3"/>
          <a:srcRect l="1996" t="21041" r="2447" b="2259"/>
          <a:stretch/>
        </p:blipFill>
        <p:spPr>
          <a:xfrm>
            <a:off x="993914" y="1531662"/>
            <a:ext cx="9839738" cy="4747454"/>
          </a:xfrm>
          <a:prstGeom prst="rect">
            <a:avLst/>
          </a:prstGeom>
        </p:spPr>
      </p:pic>
    </p:spTree>
    <p:extLst>
      <p:ext uri="{BB962C8B-B14F-4D97-AF65-F5344CB8AC3E}">
        <p14:creationId xmlns:p14="http://schemas.microsoft.com/office/powerpoint/2010/main" val="33555480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454198494"/>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2110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7808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3D533-634D-A64D-A809-CCBE4632AACB}"/>
              </a:ext>
            </a:extLst>
          </p:cNvPr>
          <p:cNvSpPr>
            <a:spLocks noGrp="1"/>
          </p:cNvSpPr>
          <p:nvPr>
            <p:ph type="title"/>
          </p:nvPr>
        </p:nvSpPr>
        <p:spPr/>
        <p:txBody>
          <a:bodyPr/>
          <a:lstStyle/>
          <a:p>
            <a:r>
              <a:rPr lang="en-US" dirty="0">
                <a:latin typeface="Cambria" panose="02040503050406030204" pitchFamily="18" charset="0"/>
              </a:rPr>
              <a:t>Future Directions </a:t>
            </a:r>
          </a:p>
        </p:txBody>
      </p:sp>
      <p:sp>
        <p:nvSpPr>
          <p:cNvPr id="3" name="Content Placeholder 2">
            <a:extLst>
              <a:ext uri="{FF2B5EF4-FFF2-40B4-BE49-F238E27FC236}">
                <a16:creationId xmlns:a16="http://schemas.microsoft.com/office/drawing/2014/main" id="{84624C6F-A92E-B04D-B966-77C826379B51}"/>
              </a:ext>
            </a:extLst>
          </p:cNvPr>
          <p:cNvSpPr>
            <a:spLocks noGrp="1"/>
          </p:cNvSpPr>
          <p:nvPr>
            <p:ph idx="1"/>
          </p:nvPr>
        </p:nvSpPr>
        <p:spPr/>
        <p:txBody>
          <a:bodyPr/>
          <a:lstStyle/>
          <a:p>
            <a:r>
              <a:rPr lang="en-US" dirty="0">
                <a:latin typeface="Cambria" panose="02040503050406030204" pitchFamily="18" charset="0"/>
              </a:rPr>
              <a:t>Range of dose for NEK1 Inhibitor Zinc05007751</a:t>
            </a:r>
          </a:p>
          <a:p>
            <a:r>
              <a:rPr lang="en-US" dirty="0">
                <a:latin typeface="Cambria" panose="02040503050406030204" pitchFamily="18" charset="0"/>
              </a:rPr>
              <a:t>Confirm target of Zinc05007751 by knocking down NEK1</a:t>
            </a:r>
          </a:p>
          <a:p>
            <a:r>
              <a:rPr lang="en-US" dirty="0">
                <a:highlight>
                  <a:srgbClr val="FFFF00"/>
                </a:highlight>
                <a:latin typeface="Cambria" panose="02040503050406030204" pitchFamily="18" charset="0"/>
              </a:rPr>
              <a:t>Look into how GLI is activated </a:t>
            </a:r>
          </a:p>
          <a:p>
            <a:r>
              <a:rPr lang="en-US" dirty="0">
                <a:latin typeface="Cambria" panose="02040503050406030204" pitchFamily="18" charset="0"/>
              </a:rPr>
              <a:t>Larger kinase screen going further</a:t>
            </a: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25462629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45BFB-47E2-8E4F-8D56-0AB648FE460C}"/>
              </a:ext>
            </a:extLst>
          </p:cNvPr>
          <p:cNvSpPr>
            <a:spLocks noGrp="1"/>
          </p:cNvSpPr>
          <p:nvPr>
            <p:ph type="title"/>
          </p:nvPr>
        </p:nvSpPr>
        <p:spPr>
          <a:xfrm>
            <a:off x="648929" y="629266"/>
            <a:ext cx="5127031" cy="1676603"/>
          </a:xfrm>
        </p:spPr>
        <p:txBody>
          <a:bodyPr>
            <a:normAutofit/>
          </a:bodyPr>
          <a:lstStyle/>
          <a:p>
            <a:r>
              <a:rPr lang="en-US">
                <a:latin typeface="Cambria" panose="02040503050406030204" pitchFamily="18" charset="0"/>
              </a:rPr>
              <a:t>Acknowledgements </a:t>
            </a:r>
            <a:endParaRPr lang="en-US" dirty="0">
              <a:latin typeface="Cambria" panose="02040503050406030204" pitchFamily="18" charset="0"/>
            </a:endParaRPr>
          </a:p>
        </p:txBody>
      </p:sp>
      <p:sp>
        <p:nvSpPr>
          <p:cNvPr id="3" name="Content Placeholder 2">
            <a:extLst>
              <a:ext uri="{FF2B5EF4-FFF2-40B4-BE49-F238E27FC236}">
                <a16:creationId xmlns:a16="http://schemas.microsoft.com/office/drawing/2014/main" id="{6D28B540-D46B-B544-B1DD-604D177D5807}"/>
              </a:ext>
            </a:extLst>
          </p:cNvPr>
          <p:cNvSpPr>
            <a:spLocks noGrp="1"/>
          </p:cNvSpPr>
          <p:nvPr>
            <p:ph idx="1"/>
          </p:nvPr>
        </p:nvSpPr>
        <p:spPr>
          <a:xfrm>
            <a:off x="639663" y="2119424"/>
            <a:ext cx="6271500" cy="3785419"/>
          </a:xfrm>
        </p:spPr>
        <p:txBody>
          <a:bodyPr>
            <a:noAutofit/>
          </a:bodyPr>
          <a:lstStyle/>
          <a:p>
            <a:r>
              <a:rPr lang="en-US" sz="2000" dirty="0">
                <a:latin typeface="Cambria" panose="02040503050406030204" pitchFamily="18" charset="0"/>
              </a:rPr>
              <a:t>The Atwood Lab</a:t>
            </a:r>
          </a:p>
          <a:p>
            <a:pPr lvl="1"/>
            <a:r>
              <a:rPr lang="en-US" sz="2000" dirty="0">
                <a:latin typeface="Cambria" panose="02040503050406030204" pitchFamily="18" charset="0"/>
              </a:rPr>
              <a:t>Rachel Chow</a:t>
            </a:r>
          </a:p>
          <a:p>
            <a:pPr lvl="1"/>
            <a:r>
              <a:rPr lang="en-US" sz="2000" dirty="0">
                <a:latin typeface="Cambria" panose="02040503050406030204" pitchFamily="18" charset="0"/>
              </a:rPr>
              <a:t>Emmanuel Dollinger </a:t>
            </a:r>
          </a:p>
          <a:p>
            <a:pPr lvl="1"/>
            <a:r>
              <a:rPr lang="en-US" sz="2000" dirty="0">
                <a:latin typeface="Cambria" panose="02040503050406030204" pitchFamily="18" charset="0"/>
              </a:rPr>
              <a:t>Tuyen Nguyen </a:t>
            </a:r>
          </a:p>
          <a:p>
            <a:pPr lvl="1"/>
            <a:r>
              <a:rPr lang="en-US" sz="2000" dirty="0">
                <a:latin typeface="Cambria" panose="02040503050406030204" pitchFamily="18" charset="0"/>
              </a:rPr>
              <a:t>Adam </a:t>
            </a:r>
            <a:r>
              <a:rPr lang="en-US" sz="2000" dirty="0" err="1">
                <a:latin typeface="Cambria" panose="02040503050406030204" pitchFamily="18" charset="0"/>
              </a:rPr>
              <a:t>Stabell</a:t>
            </a:r>
            <a:r>
              <a:rPr lang="en-US" sz="2000" dirty="0">
                <a:latin typeface="Cambria" panose="02040503050406030204" pitchFamily="18" charset="0"/>
              </a:rPr>
              <a:t> </a:t>
            </a:r>
          </a:p>
          <a:p>
            <a:pPr lvl="1"/>
            <a:r>
              <a:rPr lang="en-US" sz="2000" b="1" dirty="0">
                <a:latin typeface="Cambria" panose="02040503050406030204" pitchFamily="18" charset="0"/>
              </a:rPr>
              <a:t>Eric </a:t>
            </a:r>
            <a:r>
              <a:rPr lang="en-US" sz="2000" b="1" dirty="0" err="1">
                <a:latin typeface="Cambria" panose="02040503050406030204" pitchFamily="18" charset="0"/>
              </a:rPr>
              <a:t>Tarapore</a:t>
            </a:r>
            <a:r>
              <a:rPr lang="en-US" sz="2000" b="1" dirty="0">
                <a:latin typeface="Cambria" panose="02040503050406030204" pitchFamily="18" charset="0"/>
              </a:rPr>
              <a:t> </a:t>
            </a:r>
          </a:p>
          <a:p>
            <a:pPr lvl="1"/>
            <a:r>
              <a:rPr lang="en-US" sz="2000" dirty="0">
                <a:latin typeface="Cambria" panose="02040503050406030204" pitchFamily="18" charset="0"/>
              </a:rPr>
              <a:t>Kirsten Wong</a:t>
            </a:r>
          </a:p>
          <a:p>
            <a:pPr lvl="1"/>
            <a:r>
              <a:rPr lang="en-US" sz="2000" b="1" dirty="0">
                <a:latin typeface="Cambria" panose="02040503050406030204" pitchFamily="18" charset="0"/>
              </a:rPr>
              <a:t>Scott Atwood, PhD</a:t>
            </a:r>
          </a:p>
          <a:p>
            <a:pPr lvl="1"/>
            <a:r>
              <a:rPr lang="en-US" sz="2000" dirty="0">
                <a:latin typeface="Cambria" panose="02040503050406030204" pitchFamily="18" charset="0"/>
              </a:rPr>
              <a:t>Anna </a:t>
            </a:r>
            <a:r>
              <a:rPr lang="en-US" sz="2000" dirty="0" err="1">
                <a:latin typeface="Cambria" panose="02040503050406030204" pitchFamily="18" charset="0"/>
              </a:rPr>
              <a:t>Andronicos</a:t>
            </a:r>
            <a:r>
              <a:rPr lang="en-US" sz="2000" dirty="0">
                <a:latin typeface="Cambria" panose="02040503050406030204" pitchFamily="18" charset="0"/>
              </a:rPr>
              <a:t> </a:t>
            </a:r>
          </a:p>
          <a:p>
            <a:pPr lvl="1"/>
            <a:endParaRPr lang="en-US" sz="2000" dirty="0">
              <a:latin typeface="Cambria" panose="02040503050406030204" pitchFamily="18" charset="0"/>
            </a:endParaRPr>
          </a:p>
          <a:p>
            <a:r>
              <a:rPr lang="en-US" sz="2000" dirty="0">
                <a:latin typeface="Cambria" panose="02040503050406030204" pitchFamily="18" charset="0"/>
              </a:rPr>
              <a:t>Cellular and Molecular Biology Gateway Program</a:t>
            </a:r>
          </a:p>
          <a:p>
            <a:pPr lvl="1"/>
            <a:r>
              <a:rPr lang="en-US" sz="2000" dirty="0">
                <a:latin typeface="Cambria" panose="02040503050406030204" pitchFamily="18" charset="0"/>
              </a:rPr>
              <a:t>Gary Roman </a:t>
            </a:r>
          </a:p>
          <a:p>
            <a:pPr lvl="1"/>
            <a:r>
              <a:rPr lang="en-US" sz="2000" dirty="0">
                <a:latin typeface="Cambria" panose="02040503050406030204" pitchFamily="18" charset="0"/>
              </a:rPr>
              <a:t>Eric Pearlman, PhD </a:t>
            </a:r>
          </a:p>
        </p:txBody>
      </p:sp>
      <p:pic>
        <p:nvPicPr>
          <p:cNvPr id="4" name="Picture 3" descr="A close up of a sign&#10;&#10;Description automatically generated">
            <a:extLst>
              <a:ext uri="{FF2B5EF4-FFF2-40B4-BE49-F238E27FC236}">
                <a16:creationId xmlns:a16="http://schemas.microsoft.com/office/drawing/2014/main" id="{F08A2FC9-D055-774B-936D-F1AEA0FD54D8}"/>
              </a:ext>
            </a:extLst>
          </p:cNvPr>
          <p:cNvPicPr>
            <a:picLocks noChangeAspect="1"/>
          </p:cNvPicPr>
          <p:nvPr/>
        </p:nvPicPr>
        <p:blipFill rotWithShape="1">
          <a:blip r:embed="rId2"/>
          <a:srcRect l="987" r="1097" b="3"/>
          <a:stretch/>
        </p:blipFill>
        <p:spPr>
          <a:xfrm>
            <a:off x="6090613" y="640082"/>
            <a:ext cx="5461724" cy="5577837"/>
          </a:xfrm>
          <a:prstGeom prst="rect">
            <a:avLst/>
          </a:prstGeom>
          <a:effectLst/>
        </p:spPr>
      </p:pic>
    </p:spTree>
    <p:extLst>
      <p:ext uri="{BB962C8B-B14F-4D97-AF65-F5344CB8AC3E}">
        <p14:creationId xmlns:p14="http://schemas.microsoft.com/office/powerpoint/2010/main" val="11664128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EDB6C-FAE4-B44C-A95A-33FD43B66583}"/>
              </a:ext>
            </a:extLst>
          </p:cNvPr>
          <p:cNvSpPr>
            <a:spLocks noGrp="1"/>
          </p:cNvSpPr>
          <p:nvPr>
            <p:ph type="title"/>
          </p:nvPr>
        </p:nvSpPr>
        <p:spPr/>
        <p:txBody>
          <a:bodyPr/>
          <a:lstStyle/>
          <a:p>
            <a:r>
              <a:rPr lang="en-US" dirty="0">
                <a:latin typeface="Cambria" panose="02040503050406030204" pitchFamily="18" charset="0"/>
              </a:rPr>
              <a:t>Hedgehog Signaling Pathway</a:t>
            </a:r>
          </a:p>
        </p:txBody>
      </p:sp>
      <p:pic>
        <p:nvPicPr>
          <p:cNvPr id="5" name="Picture 4" descr="A close up of a logo&#10;&#10;Description automatically generated">
            <a:extLst>
              <a:ext uri="{FF2B5EF4-FFF2-40B4-BE49-F238E27FC236}">
                <a16:creationId xmlns:a16="http://schemas.microsoft.com/office/drawing/2014/main" id="{A32B7467-EA84-7E44-988C-49ED30BC86C1}"/>
              </a:ext>
            </a:extLst>
          </p:cNvPr>
          <p:cNvPicPr>
            <a:picLocks noChangeAspect="1"/>
          </p:cNvPicPr>
          <p:nvPr/>
        </p:nvPicPr>
        <p:blipFill>
          <a:blip r:embed="rId3"/>
          <a:stretch>
            <a:fillRect/>
          </a:stretch>
        </p:blipFill>
        <p:spPr>
          <a:xfrm>
            <a:off x="2398425" y="1367360"/>
            <a:ext cx="6678667" cy="5270628"/>
          </a:xfrm>
          <a:prstGeom prst="rect">
            <a:avLst/>
          </a:prstGeom>
        </p:spPr>
      </p:pic>
      <p:sp>
        <p:nvSpPr>
          <p:cNvPr id="6" name="TextBox 5">
            <a:extLst>
              <a:ext uri="{FF2B5EF4-FFF2-40B4-BE49-F238E27FC236}">
                <a16:creationId xmlns:a16="http://schemas.microsoft.com/office/drawing/2014/main" id="{E38699DE-0CB2-8240-8E20-F1343A927E2C}"/>
              </a:ext>
            </a:extLst>
          </p:cNvPr>
          <p:cNvSpPr txBox="1"/>
          <p:nvPr/>
        </p:nvSpPr>
        <p:spPr>
          <a:xfrm>
            <a:off x="9295697" y="6453322"/>
            <a:ext cx="2683239" cy="369332"/>
          </a:xfrm>
          <a:prstGeom prst="rect">
            <a:avLst/>
          </a:prstGeom>
          <a:noFill/>
        </p:spPr>
        <p:txBody>
          <a:bodyPr wrap="square" rtlCol="0">
            <a:spAutoFit/>
          </a:bodyPr>
          <a:lstStyle/>
          <a:p>
            <a:pPr algn="r"/>
            <a:r>
              <a:rPr lang="en-US" dirty="0">
                <a:latin typeface="Cambria" panose="02040503050406030204" pitchFamily="18" charset="0"/>
              </a:rPr>
              <a:t>Atwood </a:t>
            </a:r>
            <a:r>
              <a:rPr lang="en-US" i="1" dirty="0">
                <a:latin typeface="Cambria" panose="02040503050406030204" pitchFamily="18" charset="0"/>
              </a:rPr>
              <a:t>et al</a:t>
            </a:r>
            <a:r>
              <a:rPr lang="en-US" dirty="0">
                <a:latin typeface="Cambria" panose="02040503050406030204" pitchFamily="18" charset="0"/>
              </a:rPr>
              <a:t>., 2012</a:t>
            </a:r>
          </a:p>
        </p:txBody>
      </p:sp>
      <p:sp>
        <p:nvSpPr>
          <p:cNvPr id="7" name="Rectangle 6">
            <a:extLst>
              <a:ext uri="{FF2B5EF4-FFF2-40B4-BE49-F238E27FC236}">
                <a16:creationId xmlns:a16="http://schemas.microsoft.com/office/drawing/2014/main" id="{592CE4D1-3496-1C43-9458-594DA489537F}"/>
              </a:ext>
            </a:extLst>
          </p:cNvPr>
          <p:cNvSpPr/>
          <p:nvPr/>
        </p:nvSpPr>
        <p:spPr>
          <a:xfrm>
            <a:off x="5940477" y="1602647"/>
            <a:ext cx="3245918" cy="48000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3831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02508-FF40-4449-98C2-13E21C2EDD54}"/>
              </a:ext>
            </a:extLst>
          </p:cNvPr>
          <p:cNvSpPr>
            <a:spLocks noGrp="1"/>
          </p:cNvSpPr>
          <p:nvPr>
            <p:ph type="title"/>
          </p:nvPr>
        </p:nvSpPr>
        <p:spPr/>
        <p:txBody>
          <a:bodyPr/>
          <a:lstStyle/>
          <a:p>
            <a:r>
              <a:rPr lang="en-US" dirty="0"/>
              <a:t>Inhibition of SMO to treat BCC</a:t>
            </a:r>
          </a:p>
        </p:txBody>
      </p:sp>
      <p:pic>
        <p:nvPicPr>
          <p:cNvPr id="5" name="Content Placeholder 4" descr="A close up of text on a white background&#10;&#10;Description automatically generated">
            <a:extLst>
              <a:ext uri="{FF2B5EF4-FFF2-40B4-BE49-F238E27FC236}">
                <a16:creationId xmlns:a16="http://schemas.microsoft.com/office/drawing/2014/main" id="{A80579C6-0F00-354D-8B8C-4B9E0B536E58}"/>
              </a:ext>
            </a:extLst>
          </p:cNvPr>
          <p:cNvPicPr>
            <a:picLocks noGrp="1" noChangeAspect="1"/>
          </p:cNvPicPr>
          <p:nvPr>
            <p:ph idx="1"/>
          </p:nvPr>
        </p:nvPicPr>
        <p:blipFill>
          <a:blip r:embed="rId2"/>
          <a:stretch>
            <a:fillRect/>
          </a:stretch>
        </p:blipFill>
        <p:spPr>
          <a:xfrm>
            <a:off x="4055574" y="1469971"/>
            <a:ext cx="4080851" cy="4959008"/>
          </a:xfrm>
        </p:spPr>
      </p:pic>
      <p:sp>
        <p:nvSpPr>
          <p:cNvPr id="6" name="TextBox 5">
            <a:extLst>
              <a:ext uri="{FF2B5EF4-FFF2-40B4-BE49-F238E27FC236}">
                <a16:creationId xmlns:a16="http://schemas.microsoft.com/office/drawing/2014/main" id="{11DA11F3-5670-C949-8FBB-38E71BA080D2}"/>
              </a:ext>
            </a:extLst>
          </p:cNvPr>
          <p:cNvSpPr txBox="1"/>
          <p:nvPr/>
        </p:nvSpPr>
        <p:spPr>
          <a:xfrm>
            <a:off x="9323882" y="6428979"/>
            <a:ext cx="2683239" cy="369332"/>
          </a:xfrm>
          <a:prstGeom prst="rect">
            <a:avLst/>
          </a:prstGeom>
          <a:noFill/>
        </p:spPr>
        <p:txBody>
          <a:bodyPr wrap="square" rtlCol="0">
            <a:spAutoFit/>
          </a:bodyPr>
          <a:lstStyle/>
          <a:p>
            <a:pPr algn="r"/>
            <a:r>
              <a:rPr lang="en-US" dirty="0"/>
              <a:t>Sharpe </a:t>
            </a:r>
            <a:r>
              <a:rPr lang="en-US" i="1" dirty="0"/>
              <a:t>et al</a:t>
            </a:r>
            <a:r>
              <a:rPr lang="en-US" dirty="0"/>
              <a:t>., 2015</a:t>
            </a:r>
          </a:p>
        </p:txBody>
      </p:sp>
    </p:spTree>
    <p:extLst>
      <p:ext uri="{BB962C8B-B14F-4D97-AF65-F5344CB8AC3E}">
        <p14:creationId xmlns:p14="http://schemas.microsoft.com/office/powerpoint/2010/main" val="17980232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816DD-4737-2445-9759-89EE2B881357}"/>
              </a:ext>
            </a:extLst>
          </p:cNvPr>
          <p:cNvSpPr>
            <a:spLocks noGrp="1"/>
          </p:cNvSpPr>
          <p:nvPr>
            <p:ph type="title"/>
          </p:nvPr>
        </p:nvSpPr>
        <p:spPr/>
        <p:txBody>
          <a:bodyPr/>
          <a:lstStyle/>
          <a:p>
            <a:r>
              <a:rPr lang="en-US" dirty="0">
                <a:latin typeface="Cambria" panose="02040503050406030204" pitchFamily="18" charset="0"/>
              </a:rPr>
              <a:t>Inhibition of SMO to treat BCC </a:t>
            </a:r>
          </a:p>
        </p:txBody>
      </p:sp>
      <p:pic>
        <p:nvPicPr>
          <p:cNvPr id="4" name="Picture 3">
            <a:extLst>
              <a:ext uri="{FF2B5EF4-FFF2-40B4-BE49-F238E27FC236}">
                <a16:creationId xmlns:a16="http://schemas.microsoft.com/office/drawing/2014/main" id="{5DCC1334-A70D-8546-A41D-EB8E19F6A898}"/>
              </a:ext>
            </a:extLst>
          </p:cNvPr>
          <p:cNvPicPr>
            <a:picLocks noChangeAspect="1"/>
          </p:cNvPicPr>
          <p:nvPr/>
        </p:nvPicPr>
        <p:blipFill>
          <a:blip r:embed="rId3"/>
          <a:stretch>
            <a:fillRect/>
          </a:stretch>
        </p:blipFill>
        <p:spPr>
          <a:xfrm>
            <a:off x="1863305" y="1304564"/>
            <a:ext cx="7722959" cy="5553436"/>
          </a:xfrm>
          <a:prstGeom prst="rect">
            <a:avLst/>
          </a:prstGeom>
        </p:spPr>
      </p:pic>
      <p:sp>
        <p:nvSpPr>
          <p:cNvPr id="5" name="TextBox 4">
            <a:extLst>
              <a:ext uri="{FF2B5EF4-FFF2-40B4-BE49-F238E27FC236}">
                <a16:creationId xmlns:a16="http://schemas.microsoft.com/office/drawing/2014/main" id="{07CC47A7-24F8-984D-9918-B0B494CFB587}"/>
              </a:ext>
            </a:extLst>
          </p:cNvPr>
          <p:cNvSpPr txBox="1"/>
          <p:nvPr/>
        </p:nvSpPr>
        <p:spPr>
          <a:xfrm>
            <a:off x="9323882" y="6428979"/>
            <a:ext cx="2683239" cy="369332"/>
          </a:xfrm>
          <a:prstGeom prst="rect">
            <a:avLst/>
          </a:prstGeom>
          <a:noFill/>
        </p:spPr>
        <p:txBody>
          <a:bodyPr wrap="square" rtlCol="0">
            <a:spAutoFit/>
          </a:bodyPr>
          <a:lstStyle/>
          <a:p>
            <a:pPr algn="r"/>
            <a:r>
              <a:rPr lang="en-US" dirty="0">
                <a:latin typeface="Cambria" panose="02040503050406030204" pitchFamily="18" charset="0"/>
              </a:rPr>
              <a:t>Sharpe </a:t>
            </a:r>
            <a:r>
              <a:rPr lang="en-US" i="1" dirty="0">
                <a:latin typeface="Cambria" panose="02040503050406030204" pitchFamily="18" charset="0"/>
              </a:rPr>
              <a:t>et al</a:t>
            </a:r>
            <a:r>
              <a:rPr lang="en-US" dirty="0">
                <a:latin typeface="Cambria" panose="02040503050406030204" pitchFamily="18" charset="0"/>
              </a:rPr>
              <a:t>., 2015</a:t>
            </a:r>
          </a:p>
        </p:txBody>
      </p:sp>
      <p:sp>
        <p:nvSpPr>
          <p:cNvPr id="6" name="Rectangle 5">
            <a:extLst>
              <a:ext uri="{FF2B5EF4-FFF2-40B4-BE49-F238E27FC236}">
                <a16:creationId xmlns:a16="http://schemas.microsoft.com/office/drawing/2014/main" id="{67A62399-BC71-DC41-8AB2-35BA6F907F1E}"/>
              </a:ext>
            </a:extLst>
          </p:cNvPr>
          <p:cNvSpPr/>
          <p:nvPr/>
        </p:nvSpPr>
        <p:spPr>
          <a:xfrm>
            <a:off x="5049079" y="1377823"/>
            <a:ext cx="4084899" cy="2736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9EFF0CD-725E-E74E-80ED-C9A0A94CA744}"/>
              </a:ext>
            </a:extLst>
          </p:cNvPr>
          <p:cNvSpPr/>
          <p:nvPr/>
        </p:nvSpPr>
        <p:spPr>
          <a:xfrm>
            <a:off x="5049079" y="4188059"/>
            <a:ext cx="4084899" cy="25046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7340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3C5EE-832D-F54C-B34C-993EE26F2907}"/>
              </a:ext>
            </a:extLst>
          </p:cNvPr>
          <p:cNvSpPr>
            <a:spLocks noGrp="1"/>
          </p:cNvSpPr>
          <p:nvPr>
            <p:ph type="title"/>
          </p:nvPr>
        </p:nvSpPr>
        <p:spPr/>
        <p:txBody>
          <a:bodyPr/>
          <a:lstStyle/>
          <a:p>
            <a:r>
              <a:rPr lang="en-US" dirty="0">
                <a:latin typeface="Cambria" panose="02040503050406030204" pitchFamily="18" charset="0"/>
              </a:rPr>
              <a:t>Alternative Target for BCC Treatment</a:t>
            </a:r>
          </a:p>
        </p:txBody>
      </p:sp>
      <p:pic>
        <p:nvPicPr>
          <p:cNvPr id="4" name="Picture 3" descr="A close up of a logo&#10;&#10;Description automatically generated">
            <a:extLst>
              <a:ext uri="{FF2B5EF4-FFF2-40B4-BE49-F238E27FC236}">
                <a16:creationId xmlns:a16="http://schemas.microsoft.com/office/drawing/2014/main" id="{ABEA6246-0597-854E-B334-30533B8D9AA4}"/>
              </a:ext>
            </a:extLst>
          </p:cNvPr>
          <p:cNvPicPr>
            <a:picLocks noChangeAspect="1"/>
          </p:cNvPicPr>
          <p:nvPr/>
        </p:nvPicPr>
        <p:blipFill>
          <a:blip r:embed="rId3"/>
          <a:stretch>
            <a:fillRect/>
          </a:stretch>
        </p:blipFill>
        <p:spPr>
          <a:xfrm>
            <a:off x="2377160" y="1587372"/>
            <a:ext cx="6678667" cy="5270628"/>
          </a:xfrm>
          <a:prstGeom prst="rect">
            <a:avLst/>
          </a:prstGeom>
        </p:spPr>
      </p:pic>
      <p:sp>
        <p:nvSpPr>
          <p:cNvPr id="5" name="Rectangle 4">
            <a:extLst>
              <a:ext uri="{FF2B5EF4-FFF2-40B4-BE49-F238E27FC236}">
                <a16:creationId xmlns:a16="http://schemas.microsoft.com/office/drawing/2014/main" id="{719FAC7C-B1B6-6147-8B21-0DA1386A81F5}"/>
              </a:ext>
            </a:extLst>
          </p:cNvPr>
          <p:cNvSpPr/>
          <p:nvPr/>
        </p:nvSpPr>
        <p:spPr>
          <a:xfrm>
            <a:off x="6712085" y="5661499"/>
            <a:ext cx="1147864" cy="46692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Multiply 5">
            <a:extLst>
              <a:ext uri="{FF2B5EF4-FFF2-40B4-BE49-F238E27FC236}">
                <a16:creationId xmlns:a16="http://schemas.microsoft.com/office/drawing/2014/main" id="{0FF9A95F-D81E-7242-A0BE-71603216524C}"/>
              </a:ext>
            </a:extLst>
          </p:cNvPr>
          <p:cNvSpPr/>
          <p:nvPr/>
        </p:nvSpPr>
        <p:spPr>
          <a:xfrm>
            <a:off x="7859949" y="3274828"/>
            <a:ext cx="497242" cy="382772"/>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Explosion 2 7">
            <a:extLst>
              <a:ext uri="{FF2B5EF4-FFF2-40B4-BE49-F238E27FC236}">
                <a16:creationId xmlns:a16="http://schemas.microsoft.com/office/drawing/2014/main" id="{92FB6611-E21B-CD48-8CB5-0F3979500D18}"/>
              </a:ext>
            </a:extLst>
          </p:cNvPr>
          <p:cNvSpPr/>
          <p:nvPr/>
        </p:nvSpPr>
        <p:spPr>
          <a:xfrm>
            <a:off x="8487645" y="5174678"/>
            <a:ext cx="2605572" cy="1629033"/>
          </a:xfrm>
          <a:prstGeom prst="irregularSeal2">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3BD3611-E7C0-274D-B875-204AE64F12CF}"/>
              </a:ext>
            </a:extLst>
          </p:cNvPr>
          <p:cNvSpPr txBox="1"/>
          <p:nvPr/>
        </p:nvSpPr>
        <p:spPr>
          <a:xfrm>
            <a:off x="8782498" y="5573697"/>
            <a:ext cx="1742536" cy="830997"/>
          </a:xfrm>
          <a:prstGeom prst="rect">
            <a:avLst/>
          </a:prstGeom>
          <a:noFill/>
        </p:spPr>
        <p:txBody>
          <a:bodyPr wrap="square" rtlCol="0">
            <a:spAutoFit/>
          </a:bodyPr>
          <a:lstStyle/>
          <a:p>
            <a:pPr algn="ctr"/>
            <a:r>
              <a:rPr lang="en-US" sz="2400" b="1" dirty="0">
                <a:latin typeface="Cambria" panose="02040503050406030204" pitchFamily="18" charset="0"/>
              </a:rPr>
              <a:t>Kinase</a:t>
            </a:r>
          </a:p>
          <a:p>
            <a:pPr algn="ctr"/>
            <a:r>
              <a:rPr lang="en-US" sz="2400" b="1" dirty="0">
                <a:latin typeface="Cambria" panose="02040503050406030204" pitchFamily="18" charset="0"/>
              </a:rPr>
              <a:t>Regulated</a:t>
            </a:r>
          </a:p>
        </p:txBody>
      </p:sp>
    </p:spTree>
    <p:extLst>
      <p:ext uri="{BB962C8B-B14F-4D97-AF65-F5344CB8AC3E}">
        <p14:creationId xmlns:p14="http://schemas.microsoft.com/office/powerpoint/2010/main" val="3879488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animBg="1"/>
      <p:bldP spid="6" grpId="0" animBg="1"/>
      <p:bldP spid="8" grpId="0" animBg="1"/>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DC5B7-314C-314F-8342-D39E0D1139A9}"/>
              </a:ext>
            </a:extLst>
          </p:cNvPr>
          <p:cNvSpPr>
            <a:spLocks noGrp="1"/>
          </p:cNvSpPr>
          <p:nvPr>
            <p:ph type="title"/>
          </p:nvPr>
        </p:nvSpPr>
        <p:spPr/>
        <p:txBody>
          <a:bodyPr/>
          <a:lstStyle/>
          <a:p>
            <a:r>
              <a:rPr lang="en-US" dirty="0">
                <a:latin typeface="Cambria" panose="02040503050406030204" pitchFamily="18" charset="0"/>
              </a:rPr>
              <a:t>Project Purpose</a:t>
            </a:r>
          </a:p>
        </p:txBody>
      </p:sp>
      <p:sp>
        <p:nvSpPr>
          <p:cNvPr id="3" name="Content Placeholder 2">
            <a:extLst>
              <a:ext uri="{FF2B5EF4-FFF2-40B4-BE49-F238E27FC236}">
                <a16:creationId xmlns:a16="http://schemas.microsoft.com/office/drawing/2014/main" id="{B3327548-7650-4F46-85BB-A8A74826CBD4}"/>
              </a:ext>
            </a:extLst>
          </p:cNvPr>
          <p:cNvSpPr>
            <a:spLocks noGrp="1"/>
          </p:cNvSpPr>
          <p:nvPr>
            <p:ph idx="1"/>
          </p:nvPr>
        </p:nvSpPr>
        <p:spPr>
          <a:xfrm>
            <a:off x="624663" y="1868156"/>
            <a:ext cx="10942674" cy="4351338"/>
          </a:xfrm>
        </p:spPr>
        <p:txBody>
          <a:bodyPr/>
          <a:lstStyle/>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r>
              <a:rPr lang="en-US" sz="3600" dirty="0">
                <a:latin typeface="Cambria" panose="02040503050406030204" pitchFamily="18" charset="0"/>
              </a:rPr>
              <a:t>Assess activation of the Hedgehog Signaling Pathway by kinases predicted to phosphorylate recurrent GLI mutation sites</a:t>
            </a: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4939747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02508-FF40-4449-98C2-13E21C2EDD54}"/>
              </a:ext>
            </a:extLst>
          </p:cNvPr>
          <p:cNvSpPr>
            <a:spLocks noGrp="1"/>
          </p:cNvSpPr>
          <p:nvPr>
            <p:ph type="title"/>
          </p:nvPr>
        </p:nvSpPr>
        <p:spPr/>
        <p:txBody>
          <a:bodyPr/>
          <a:lstStyle/>
          <a:p>
            <a:r>
              <a:rPr lang="en-US" dirty="0"/>
              <a:t>Inhibition of SMO to treat BCC</a:t>
            </a:r>
          </a:p>
        </p:txBody>
      </p:sp>
      <p:pic>
        <p:nvPicPr>
          <p:cNvPr id="5" name="Content Placeholder 4" descr="A close up of text on a white background&#10;&#10;Description automatically generated">
            <a:extLst>
              <a:ext uri="{FF2B5EF4-FFF2-40B4-BE49-F238E27FC236}">
                <a16:creationId xmlns:a16="http://schemas.microsoft.com/office/drawing/2014/main" id="{A80579C6-0F00-354D-8B8C-4B9E0B536E58}"/>
              </a:ext>
            </a:extLst>
          </p:cNvPr>
          <p:cNvPicPr>
            <a:picLocks noGrp="1" noChangeAspect="1"/>
          </p:cNvPicPr>
          <p:nvPr>
            <p:ph idx="1"/>
          </p:nvPr>
        </p:nvPicPr>
        <p:blipFill>
          <a:blip r:embed="rId2"/>
          <a:stretch>
            <a:fillRect/>
          </a:stretch>
        </p:blipFill>
        <p:spPr>
          <a:xfrm>
            <a:off x="4055574" y="1469971"/>
            <a:ext cx="4080851" cy="4959008"/>
          </a:xfrm>
        </p:spPr>
      </p:pic>
      <p:sp>
        <p:nvSpPr>
          <p:cNvPr id="6" name="TextBox 5">
            <a:extLst>
              <a:ext uri="{FF2B5EF4-FFF2-40B4-BE49-F238E27FC236}">
                <a16:creationId xmlns:a16="http://schemas.microsoft.com/office/drawing/2014/main" id="{11DA11F3-5670-C949-8FBB-38E71BA080D2}"/>
              </a:ext>
            </a:extLst>
          </p:cNvPr>
          <p:cNvSpPr txBox="1"/>
          <p:nvPr/>
        </p:nvSpPr>
        <p:spPr>
          <a:xfrm>
            <a:off x="9323882" y="6428979"/>
            <a:ext cx="2683239" cy="369332"/>
          </a:xfrm>
          <a:prstGeom prst="rect">
            <a:avLst/>
          </a:prstGeom>
          <a:noFill/>
        </p:spPr>
        <p:txBody>
          <a:bodyPr wrap="square" rtlCol="0">
            <a:spAutoFit/>
          </a:bodyPr>
          <a:lstStyle/>
          <a:p>
            <a:pPr algn="r"/>
            <a:r>
              <a:rPr lang="en-US" dirty="0"/>
              <a:t>Sharpe </a:t>
            </a:r>
            <a:r>
              <a:rPr lang="en-US" i="1" dirty="0"/>
              <a:t>et al</a:t>
            </a:r>
            <a:r>
              <a:rPr lang="en-US" dirty="0"/>
              <a:t>., 2015</a:t>
            </a:r>
          </a:p>
        </p:txBody>
      </p:sp>
      <p:sp>
        <p:nvSpPr>
          <p:cNvPr id="7" name="Rectangle 6">
            <a:extLst>
              <a:ext uri="{FF2B5EF4-FFF2-40B4-BE49-F238E27FC236}">
                <a16:creationId xmlns:a16="http://schemas.microsoft.com/office/drawing/2014/main" id="{77B87227-CCCD-4B4F-A532-C3DA50A8E743}"/>
              </a:ext>
            </a:extLst>
          </p:cNvPr>
          <p:cNvSpPr/>
          <p:nvPr/>
        </p:nvSpPr>
        <p:spPr>
          <a:xfrm>
            <a:off x="5348376" y="4848045"/>
            <a:ext cx="1017917" cy="53998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DB4B029-3E21-514A-92BF-C2D980B6E0C2}"/>
              </a:ext>
            </a:extLst>
          </p:cNvPr>
          <p:cNvSpPr txBox="1"/>
          <p:nvPr/>
        </p:nvSpPr>
        <p:spPr>
          <a:xfrm>
            <a:off x="2471300" y="5393175"/>
            <a:ext cx="1742536" cy="830997"/>
          </a:xfrm>
          <a:prstGeom prst="rect">
            <a:avLst/>
          </a:prstGeom>
          <a:noFill/>
        </p:spPr>
        <p:txBody>
          <a:bodyPr wrap="square" rtlCol="0">
            <a:spAutoFit/>
          </a:bodyPr>
          <a:lstStyle/>
          <a:p>
            <a:pPr algn="ctr"/>
            <a:r>
              <a:rPr lang="en-US" sz="2400" b="1" dirty="0"/>
              <a:t>Kinase</a:t>
            </a:r>
          </a:p>
          <a:p>
            <a:pPr algn="ctr"/>
            <a:r>
              <a:rPr lang="en-US" sz="2400" b="1" dirty="0"/>
              <a:t>Regulated</a:t>
            </a:r>
          </a:p>
        </p:txBody>
      </p:sp>
    </p:spTree>
    <p:extLst>
      <p:ext uri="{BB962C8B-B14F-4D97-AF65-F5344CB8AC3E}">
        <p14:creationId xmlns:p14="http://schemas.microsoft.com/office/powerpoint/2010/main" val="3921889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892255690"/>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5" name="Rectangle 4">
            <a:extLst>
              <a:ext uri="{FF2B5EF4-FFF2-40B4-BE49-F238E27FC236}">
                <a16:creationId xmlns:a16="http://schemas.microsoft.com/office/drawing/2014/main" id="{8690EDFE-EB06-4A4F-93E6-02919978AB38}"/>
              </a:ext>
            </a:extLst>
          </p:cNvPr>
          <p:cNvSpPr/>
          <p:nvPr/>
        </p:nvSpPr>
        <p:spPr>
          <a:xfrm>
            <a:off x="1579127" y="4421789"/>
            <a:ext cx="8954216" cy="1086929"/>
          </a:xfrm>
          <a:prstGeom prst="rect">
            <a:avLst/>
          </a:prstGeom>
          <a:solidFill>
            <a:srgbClr val="E7E7E7"/>
          </a:solidFill>
          <a:ln>
            <a:solidFill>
              <a:srgbClr val="E7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60768EC-CEEA-5C41-AD4E-3BA3D045F4D2}"/>
              </a:ext>
            </a:extLst>
          </p:cNvPr>
          <p:cNvSpPr/>
          <p:nvPr/>
        </p:nvSpPr>
        <p:spPr>
          <a:xfrm>
            <a:off x="1599009"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2E6881A2-2D86-B842-8533-8DE992A5E537}"/>
              </a:ext>
            </a:extLst>
          </p:cNvPr>
          <p:cNvSpPr/>
          <p:nvPr/>
        </p:nvSpPr>
        <p:spPr>
          <a:xfrm>
            <a:off x="1599009" y="2934585"/>
            <a:ext cx="8974095" cy="1368519"/>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8233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grpId="1"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animBg="1"/>
      <p:bldP spid="6" grpId="1"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1670</Words>
  <Application>Microsoft Macintosh PowerPoint</Application>
  <PresentationFormat>Widescreen</PresentationFormat>
  <Paragraphs>197</Paragraphs>
  <Slides>23</Slides>
  <Notes>17</Notes>
  <HiddenSlides>5</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Calibri Light</vt:lpstr>
      <vt:lpstr>Cambria</vt:lpstr>
      <vt:lpstr>Office Theme</vt:lpstr>
      <vt:lpstr>Role of kinases MAP2K1, PDHK and NEK1 on Hedgehog Signaling Activation</vt:lpstr>
      <vt:lpstr>Basal Cell Carcinoma </vt:lpstr>
      <vt:lpstr>Hedgehog Signaling Pathway</vt:lpstr>
      <vt:lpstr>Inhibition of SMO to treat BCC</vt:lpstr>
      <vt:lpstr>Inhibition of SMO to treat BCC </vt:lpstr>
      <vt:lpstr>Alternative Target for BCC Treatment</vt:lpstr>
      <vt:lpstr>Project Purpose</vt:lpstr>
      <vt:lpstr>Inhibition of SMO to treat BCC</vt:lpstr>
      <vt:lpstr>Kinases Predicted to be Active at Recurrent GLI Mutations</vt:lpstr>
      <vt:lpstr>MAP2K1/MEK1 inhibition does not impact Hedgehog Signaling Activation </vt:lpstr>
      <vt:lpstr>MAP2K1/MEK1 inhibition does not impact Hedgehog Signaling Activation </vt:lpstr>
      <vt:lpstr>MAP2K1/MEK1 Affects Cell Proliferation at High Concentrations of Cobimetinib Inhibitor</vt:lpstr>
      <vt:lpstr>Kinases Predicted to be Active at Recurrent GLI Mutations</vt:lpstr>
      <vt:lpstr>Inhibition of PDHK by Dichloroacetic Acid does not reduce Hedgehog Signaling </vt:lpstr>
      <vt:lpstr>Inhibition of PDHK by Dichloroacetic Acid does not reduce Hedgehog Signaling </vt:lpstr>
      <vt:lpstr>Treatment of BCC cells with PDHK inhibitor Dichloroacetic Acid does not affect cell survival</vt:lpstr>
      <vt:lpstr>Kinases Predicted to be Active at Recurrent GLI Mutations</vt:lpstr>
      <vt:lpstr>Inhibition of NEK1 affects Hedgehog Signaling Activation</vt:lpstr>
      <vt:lpstr>Inhibition of NEK1 affects Hedgehog Signaling Activation</vt:lpstr>
      <vt:lpstr>Treatment of BCC cells with NEK1 inhibitor Zinc05007751 does not affect cell survival</vt:lpstr>
      <vt:lpstr>Kinases Predicted to be Active at Recurrent GLI Mutations</vt:lpstr>
      <vt:lpstr>Future Directions </vt:lpstr>
      <vt:lpstr>Acknowledgements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Role of kinases MAP2K1, PDHK and NEK1 on Hedgehog Signaling Activation</dc:title>
  <dc:creator>Paige Halas</dc:creator>
  <cp:lastModifiedBy>Paige Halas</cp:lastModifiedBy>
  <cp:revision>1</cp:revision>
  <dcterms:created xsi:type="dcterms:W3CDTF">2019-12-04T05:14:47Z</dcterms:created>
  <dcterms:modified xsi:type="dcterms:W3CDTF">2019-12-04T05:15:34Z</dcterms:modified>
</cp:coreProperties>
</file>